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447" r:id="rId3"/>
    <p:sldId id="448" r:id="rId4"/>
    <p:sldId id="262" r:id="rId5"/>
    <p:sldId id="263" r:id="rId6"/>
    <p:sldId id="264" r:id="rId7"/>
    <p:sldId id="267" r:id="rId8"/>
    <p:sldId id="268" r:id="rId9"/>
    <p:sldId id="269" r:id="rId10"/>
    <p:sldId id="270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272" r:id="rId19"/>
    <p:sldId id="324" r:id="rId20"/>
    <p:sldId id="273" r:id="rId21"/>
    <p:sldId id="276" r:id="rId22"/>
    <p:sldId id="326" r:id="rId23"/>
    <p:sldId id="327" r:id="rId24"/>
    <p:sldId id="328" r:id="rId25"/>
    <p:sldId id="278" r:id="rId26"/>
    <p:sldId id="280" r:id="rId27"/>
    <p:sldId id="279" r:id="rId28"/>
    <p:sldId id="281" r:id="rId29"/>
    <p:sldId id="282" r:id="rId30"/>
    <p:sldId id="283" r:id="rId31"/>
    <p:sldId id="286" r:id="rId32"/>
    <p:sldId id="284" r:id="rId33"/>
    <p:sldId id="287" r:id="rId34"/>
    <p:sldId id="311" r:id="rId35"/>
    <p:sldId id="34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R1m+RQSqPGbFiZifH3ffnQ==" hashData="C9Uz/ds3NjNVpd66RBoIsNQRmpdCUSMkTaJUYfLWb00LH6+WwNRN2AGCTAX7v+NEECBaVMchchphRVL9y1I52A=="/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8"/>
    <p:restoredTop sz="94787"/>
  </p:normalViewPr>
  <p:slideViewPr>
    <p:cSldViewPr snapToGrid="0" snapToObjects="1">
      <p:cViewPr varScale="1">
        <p:scale>
          <a:sx n="67" d="100"/>
          <a:sy n="67" d="100"/>
        </p:scale>
        <p:origin x="876" y="60"/>
      </p:cViewPr>
      <p:guideLst>
        <p:guide orient="horz" pos="324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390E7-7720-6346-B70B-19F583BE4EB9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C442F-C52E-1F42-A6BA-4466C281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8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tiff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6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7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8.wdp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9.tif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9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9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959767" y="3827036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D370FB6-7031-0A4B-838F-03DBE8CD8D6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130" y="2329344"/>
            <a:ext cx="2199311" cy="21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064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8845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1977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5280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283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56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3585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2328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13171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236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Maulik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Trivedi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21489CE0-196C-4C42-9757-3759E6FAF4ED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#3150710(CN)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2321546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A4C937B4-E297-9841-83AC-450FF7FB542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130" y="2079962"/>
            <a:ext cx="2199311" cy="21993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6EF48AA3-8F64-284A-82BF-DF6BEAAC76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58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45857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524B-3775-8E40-83BE-42D237CCC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69AE7A3-9159-0C4C-9D60-90C19B28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FDC548-CD30-6D4B-B09B-48C5FDD3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4CCD-0C21-864C-9026-5993C0EB128B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10D054-4F39-4A45-A001-51EB6C63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1BCF83-C468-B444-B66A-90B5162E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91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2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D. Trivedi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#3150710(CN)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4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xmlns="" id="{02111701-A726-8242-8B35-28EFA32269F6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D. Trivedi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79FD50AE-2B4F-8D48-8D6B-5E238535F779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#3150710(CN)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86260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7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81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688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45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24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4CCD-0C21-864C-9026-5993C0EB128B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6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3.tiff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7" Type="http://schemas.openxmlformats.org/officeDocument/2006/relationships/image" Target="../media/image69.jpe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tiff"/><Relationship Id="rId5" Type="http://schemas.openxmlformats.org/officeDocument/2006/relationships/image" Target="../media/image67.tiff"/><Relationship Id="rId4" Type="http://schemas.openxmlformats.org/officeDocument/2006/relationships/image" Target="../media/image6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10" Type="http://schemas.openxmlformats.org/officeDocument/2006/relationships/image" Target="../media/image32.tiff"/><Relationship Id="rId4" Type="http://schemas.openxmlformats.org/officeDocument/2006/relationships/image" Target="../media/image26.tiff"/><Relationship Id="rId9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2747E4E-823D-614A-B4B7-AC128FF382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0" dirty="0"/>
              <a:t>Unit-2: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Application Layer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BD4442-5C83-5F4A-8AEA-1614164C87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maulik.trivedi@darshan.ac.in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507D4B6-0B64-6A44-BA9C-B9BF69DC2E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+91-9998265805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E4F568A-30BE-2049-9622-DC2108A446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Computer Engineering Department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71A5B73-F4FC-AC48-953E-993670B73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Prof. Maulik D Trivedi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3BE456-33E7-B748-B5B3-F501CA80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/>
              <a:t>Computer Networks </a:t>
            </a:r>
            <a:r>
              <a:rPr lang="en-US"/>
              <a:t>(CN)</a:t>
            </a:r>
          </a:p>
          <a:p>
            <a:pPr>
              <a:spcAft>
                <a:spcPts val="600"/>
              </a:spcAft>
            </a:pPr>
            <a:r>
              <a:rPr lang="en-US"/>
              <a:t>GTU #3150710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72831386-25BD-CB4A-8E69-CCA21F5039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549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920287" y="3906026"/>
            <a:ext cx="2606675" cy="2353563"/>
            <a:chOff x="5396286" y="3906025"/>
            <a:chExt cx="2606675" cy="2353563"/>
          </a:xfrm>
        </p:grpSpPr>
        <p:sp>
          <p:nvSpPr>
            <p:cNvPr id="220" name="Freeform 66"/>
            <p:cNvSpPr>
              <a:spLocks/>
            </p:cNvSpPr>
            <p:nvPr/>
          </p:nvSpPr>
          <p:spPr bwMode="auto">
            <a:xfrm>
              <a:off x="6752011" y="3915550"/>
              <a:ext cx="736600" cy="1998662"/>
            </a:xfrm>
            <a:custGeom>
              <a:avLst/>
              <a:gdLst>
                <a:gd name="T0" fmla="*/ 2147483647 w 464"/>
                <a:gd name="T1" fmla="*/ 2147483647 h 1259"/>
                <a:gd name="T2" fmla="*/ 0 w 464"/>
                <a:gd name="T3" fmla="*/ 0 h 1259"/>
                <a:gd name="T4" fmla="*/ 2147483647 w 464"/>
                <a:gd name="T5" fmla="*/ 2147483647 h 1259"/>
                <a:gd name="T6" fmla="*/ 2147483647 w 464"/>
                <a:gd name="T7" fmla="*/ 2147483647 h 1259"/>
                <a:gd name="T8" fmla="*/ 2147483647 w 464"/>
                <a:gd name="T9" fmla="*/ 2147483647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4" name="Rectangle 23"/>
            <p:cNvSpPr>
              <a:spLocks noChangeArrowheads="1"/>
            </p:cNvSpPr>
            <p:nvPr/>
          </p:nvSpPr>
          <p:spPr bwMode="auto">
            <a:xfrm>
              <a:off x="5477248" y="3906025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45" name="Rectangle 24"/>
            <p:cNvSpPr>
              <a:spLocks noChangeArrowheads="1"/>
            </p:cNvSpPr>
            <p:nvPr/>
          </p:nvSpPr>
          <p:spPr bwMode="auto">
            <a:xfrm>
              <a:off x="5439148" y="3960000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46" name="Line 25"/>
            <p:cNvSpPr>
              <a:spLocks noChangeShapeType="1"/>
            </p:cNvSpPr>
            <p:nvPr/>
          </p:nvSpPr>
          <p:spPr bwMode="auto">
            <a:xfrm>
              <a:off x="5448673" y="472041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7" name="Text Box 26"/>
            <p:cNvSpPr txBox="1">
              <a:spLocks noChangeArrowheads="1"/>
            </p:cNvSpPr>
            <p:nvPr/>
          </p:nvSpPr>
          <p:spPr bwMode="auto">
            <a:xfrm>
              <a:off x="5405811" y="4702950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248" name="Line 27"/>
            <p:cNvSpPr>
              <a:spLocks noChangeShapeType="1"/>
            </p:cNvSpPr>
            <p:nvPr/>
          </p:nvSpPr>
          <p:spPr bwMode="auto">
            <a:xfrm>
              <a:off x="5456611" y="504108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9" name="Line 28"/>
            <p:cNvSpPr>
              <a:spLocks noChangeShapeType="1"/>
            </p:cNvSpPr>
            <p:nvPr/>
          </p:nvSpPr>
          <p:spPr bwMode="auto">
            <a:xfrm>
              <a:off x="5442323" y="535065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0" name="Line 29"/>
            <p:cNvSpPr>
              <a:spLocks noChangeShapeType="1"/>
            </p:cNvSpPr>
            <p:nvPr/>
          </p:nvSpPr>
          <p:spPr bwMode="auto">
            <a:xfrm>
              <a:off x="5442323" y="563640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1" name="Text Box 26"/>
            <p:cNvSpPr txBox="1">
              <a:spLocks noChangeArrowheads="1"/>
            </p:cNvSpPr>
            <p:nvPr/>
          </p:nvSpPr>
          <p:spPr bwMode="auto">
            <a:xfrm>
              <a:off x="5440736" y="3950475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252" name="Text Box 26"/>
            <p:cNvSpPr txBox="1">
              <a:spLocks noChangeArrowheads="1"/>
            </p:cNvSpPr>
            <p:nvPr/>
          </p:nvSpPr>
          <p:spPr bwMode="auto">
            <a:xfrm>
              <a:off x="5396286" y="5607825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253" name="Text Box 26"/>
            <p:cNvSpPr txBox="1">
              <a:spLocks noChangeArrowheads="1"/>
            </p:cNvSpPr>
            <p:nvPr/>
          </p:nvSpPr>
          <p:spPr bwMode="auto">
            <a:xfrm>
              <a:off x="5415336" y="5322075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254" name="Text Box 26"/>
            <p:cNvSpPr txBox="1">
              <a:spLocks noChangeArrowheads="1"/>
            </p:cNvSpPr>
            <p:nvPr/>
          </p:nvSpPr>
          <p:spPr bwMode="auto">
            <a:xfrm>
              <a:off x="5405811" y="5026800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grpSp>
          <p:nvGrpSpPr>
            <p:cNvPr id="270" name="Group 99"/>
            <p:cNvGrpSpPr>
              <a:grpSpLocks/>
            </p:cNvGrpSpPr>
            <p:nvPr/>
          </p:nvGrpSpPr>
          <p:grpSpPr bwMode="auto">
            <a:xfrm flipH="1">
              <a:off x="7283823" y="5486476"/>
              <a:ext cx="719138" cy="773112"/>
              <a:chOff x="-44" y="1472"/>
              <a:chExt cx="981" cy="1105"/>
            </a:xfrm>
          </p:grpSpPr>
          <p:pic>
            <p:nvPicPr>
              <p:cNvPr id="271" name="Picture 1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2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2" name="Freeform 101"/>
              <p:cNvSpPr>
                <a:spLocks/>
              </p:cNvSpPr>
              <p:nvPr/>
            </p:nvSpPr>
            <p:spPr bwMode="auto">
              <a:xfrm flipH="1">
                <a:off x="374" y="1581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111749" y="3934601"/>
            <a:ext cx="2524125" cy="2130425"/>
            <a:chOff x="587748" y="3934600"/>
            <a:chExt cx="2524125" cy="2130425"/>
          </a:xfrm>
        </p:grpSpPr>
        <p:sp>
          <p:nvSpPr>
            <p:cNvPr id="226" name="Freeform 45"/>
            <p:cNvSpPr>
              <a:spLocks/>
            </p:cNvSpPr>
            <p:nvPr/>
          </p:nvSpPr>
          <p:spPr bwMode="auto">
            <a:xfrm>
              <a:off x="1011611" y="3979050"/>
              <a:ext cx="758825" cy="1997075"/>
            </a:xfrm>
            <a:custGeom>
              <a:avLst/>
              <a:gdLst>
                <a:gd name="T0" fmla="*/ 0 w 478"/>
                <a:gd name="T1" fmla="*/ 2147483647 h 1258"/>
                <a:gd name="T2" fmla="*/ 2147483647 w 478"/>
                <a:gd name="T3" fmla="*/ 0 h 1258"/>
                <a:gd name="T4" fmla="*/ 2147483647 w 478"/>
                <a:gd name="T5" fmla="*/ 2147483647 h 1258"/>
                <a:gd name="T6" fmla="*/ 2147483647 w 478"/>
                <a:gd name="T7" fmla="*/ 2147483647 h 1258"/>
                <a:gd name="T8" fmla="*/ 0 w 478"/>
                <a:gd name="T9" fmla="*/ 2147483647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27" name="Rectangle 23"/>
            <p:cNvSpPr>
              <a:spLocks noChangeArrowheads="1"/>
            </p:cNvSpPr>
            <p:nvPr/>
          </p:nvSpPr>
          <p:spPr bwMode="auto">
            <a:xfrm>
              <a:off x="1814886" y="3934600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28" name="Rectangle 24"/>
            <p:cNvSpPr>
              <a:spLocks noChangeArrowheads="1"/>
            </p:cNvSpPr>
            <p:nvPr/>
          </p:nvSpPr>
          <p:spPr bwMode="auto">
            <a:xfrm>
              <a:off x="1776786" y="3988575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29" name="Line 25"/>
            <p:cNvSpPr>
              <a:spLocks noChangeShapeType="1"/>
            </p:cNvSpPr>
            <p:nvPr/>
          </p:nvSpPr>
          <p:spPr bwMode="auto">
            <a:xfrm>
              <a:off x="1786311" y="474898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0" name="Text Box 26"/>
            <p:cNvSpPr txBox="1">
              <a:spLocks noChangeArrowheads="1"/>
            </p:cNvSpPr>
            <p:nvPr/>
          </p:nvSpPr>
          <p:spPr bwMode="auto">
            <a:xfrm>
              <a:off x="1743448" y="4731525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231" name="Line 27"/>
            <p:cNvSpPr>
              <a:spLocks noChangeShapeType="1"/>
            </p:cNvSpPr>
            <p:nvPr/>
          </p:nvSpPr>
          <p:spPr bwMode="auto">
            <a:xfrm>
              <a:off x="1794248" y="506966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2" name="Line 28"/>
            <p:cNvSpPr>
              <a:spLocks noChangeShapeType="1"/>
            </p:cNvSpPr>
            <p:nvPr/>
          </p:nvSpPr>
          <p:spPr bwMode="auto">
            <a:xfrm>
              <a:off x="1779961" y="53792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3" name="Line 29"/>
            <p:cNvSpPr>
              <a:spLocks noChangeShapeType="1"/>
            </p:cNvSpPr>
            <p:nvPr/>
          </p:nvSpPr>
          <p:spPr bwMode="auto">
            <a:xfrm>
              <a:off x="1779961" y="566497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4" name="Text Box 26"/>
            <p:cNvSpPr txBox="1">
              <a:spLocks noChangeArrowheads="1"/>
            </p:cNvSpPr>
            <p:nvPr/>
          </p:nvSpPr>
          <p:spPr bwMode="auto">
            <a:xfrm>
              <a:off x="1778373" y="3979050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235" name="Text Box 26"/>
            <p:cNvSpPr txBox="1">
              <a:spLocks noChangeArrowheads="1"/>
            </p:cNvSpPr>
            <p:nvPr/>
          </p:nvSpPr>
          <p:spPr bwMode="auto">
            <a:xfrm>
              <a:off x="1733923" y="5636400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236" name="Text Box 26"/>
            <p:cNvSpPr txBox="1">
              <a:spLocks noChangeArrowheads="1"/>
            </p:cNvSpPr>
            <p:nvPr/>
          </p:nvSpPr>
          <p:spPr bwMode="auto">
            <a:xfrm>
              <a:off x="1752973" y="5350650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237" name="Text Box 26"/>
            <p:cNvSpPr txBox="1">
              <a:spLocks noChangeArrowheads="1"/>
            </p:cNvSpPr>
            <p:nvPr/>
          </p:nvSpPr>
          <p:spPr bwMode="auto">
            <a:xfrm>
              <a:off x="1743448" y="5055375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grpSp>
          <p:nvGrpSpPr>
            <p:cNvPr id="267" name="Group 96"/>
            <p:cNvGrpSpPr>
              <a:grpSpLocks/>
            </p:cNvGrpSpPr>
            <p:nvPr/>
          </p:nvGrpSpPr>
          <p:grpSpPr bwMode="auto">
            <a:xfrm>
              <a:off x="587748" y="5291912"/>
              <a:ext cx="719138" cy="773113"/>
              <a:chOff x="-44" y="1473"/>
              <a:chExt cx="981" cy="1105"/>
            </a:xfrm>
          </p:grpSpPr>
          <p:pic>
            <p:nvPicPr>
              <p:cNvPr id="268" name="Picture 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9" name="Freeform 9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process sends messages into and receives messages from; the network through a software interface called a </a:t>
            </a:r>
            <a:r>
              <a:rPr lang="en-IN" dirty="0">
                <a:solidFill>
                  <a:schemeClr val="accent6"/>
                </a:solidFill>
              </a:rPr>
              <a:t>socket</a:t>
            </a:r>
            <a:r>
              <a:rPr lang="en-IN" dirty="0"/>
              <a:t>.</a:t>
            </a:r>
            <a:endParaRPr lang="en-US" altLang="en-US" dirty="0">
              <a:latin typeface="Gill Sans MT" charset="0"/>
              <a:ea typeface="ＭＳ Ｐゴシック" charset="-128"/>
            </a:endParaRPr>
          </a:p>
          <a:p>
            <a:r>
              <a:rPr lang="en-IN" dirty="0"/>
              <a:t>A process is like a </a:t>
            </a:r>
            <a:r>
              <a:rPr lang="en-IN" dirty="0">
                <a:solidFill>
                  <a:schemeClr val="accent6"/>
                </a:solidFill>
              </a:rPr>
              <a:t>house</a:t>
            </a:r>
            <a:r>
              <a:rPr lang="en-IN" dirty="0"/>
              <a:t> and its socket is like its </a:t>
            </a:r>
            <a:r>
              <a:rPr lang="en-IN" dirty="0">
                <a:solidFill>
                  <a:schemeClr val="accent6"/>
                </a:solidFill>
              </a:rPr>
              <a:t>door</a:t>
            </a:r>
            <a:r>
              <a:rPr lang="en-IN" dirty="0"/>
              <a:t>. 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Sending process passes message outdoor.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Sending process relies on transport infrastructure on other side of door to deliver message to socket at receiving process.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56599" y="3999687"/>
            <a:ext cx="917575" cy="406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7"/>
          <p:cNvSpPr>
            <a:spLocks/>
          </p:cNvSpPr>
          <p:nvPr/>
        </p:nvSpPr>
        <p:spPr bwMode="auto">
          <a:xfrm>
            <a:off x="4961311" y="5212538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2" name="Text Box 51"/>
          <p:cNvSpPr txBox="1">
            <a:spLocks noChangeArrowheads="1"/>
          </p:cNvSpPr>
          <p:nvPr/>
        </p:nvSpPr>
        <p:spPr bwMode="auto">
          <a:xfrm>
            <a:off x="5399461" y="5344300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Internet</a:t>
            </a:r>
          </a:p>
        </p:txBody>
      </p:sp>
      <p:sp>
        <p:nvSpPr>
          <p:cNvPr id="223" name="Line 52"/>
          <p:cNvSpPr>
            <a:spLocks noChangeShapeType="1"/>
          </p:cNvSpPr>
          <p:nvPr/>
        </p:nvSpPr>
        <p:spPr bwMode="auto">
          <a:xfrm>
            <a:off x="4720012" y="5755462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" name="Text Box 56"/>
          <p:cNvSpPr txBox="1">
            <a:spLocks noChangeArrowheads="1"/>
          </p:cNvSpPr>
          <p:nvPr/>
        </p:nvSpPr>
        <p:spPr bwMode="auto">
          <a:xfrm>
            <a:off x="8718924" y="4080650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CC0000"/>
                </a:solidFill>
              </a:rPr>
              <a:t>controlled by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CC0000"/>
                </a:solidFill>
              </a:rPr>
              <a:t>app developer</a:t>
            </a:r>
          </a:p>
        </p:txBody>
      </p:sp>
      <p:sp>
        <p:nvSpPr>
          <p:cNvPr id="238" name="Oval 57"/>
          <p:cNvSpPr>
            <a:spLocks noChangeArrowheads="1"/>
          </p:cNvSpPr>
          <p:nvPr/>
        </p:nvSpPr>
        <p:spPr bwMode="auto">
          <a:xfrm>
            <a:off x="3435723" y="4253687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process</a:t>
            </a:r>
          </a:p>
        </p:txBody>
      </p:sp>
      <p:grpSp>
        <p:nvGrpSpPr>
          <p:cNvPr id="239" name="Group 58"/>
          <p:cNvGrpSpPr>
            <a:grpSpLocks/>
          </p:cNvGrpSpPr>
          <p:nvPr/>
        </p:nvGrpSpPr>
        <p:grpSpPr bwMode="auto">
          <a:xfrm>
            <a:off x="3683373" y="4614051"/>
            <a:ext cx="546100" cy="225425"/>
            <a:chOff x="1287" y="2524"/>
            <a:chExt cx="260" cy="100"/>
          </a:xfrm>
        </p:grpSpPr>
        <p:sp>
          <p:nvSpPr>
            <p:cNvPr id="240" name="Rectangle 59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41" name="Rectangle 60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42" name="Rectangle 61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43" name="Rectangle 62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</p:grpSp>
      <p:sp>
        <p:nvSpPr>
          <p:cNvPr id="255" name="Oval 78"/>
          <p:cNvSpPr>
            <a:spLocks noChangeArrowheads="1"/>
          </p:cNvSpPr>
          <p:nvPr/>
        </p:nvSpPr>
        <p:spPr bwMode="auto">
          <a:xfrm>
            <a:off x="7098086" y="4225112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000000"/>
                </a:solidFill>
              </a:rPr>
              <a:t>process</a:t>
            </a:r>
          </a:p>
        </p:txBody>
      </p:sp>
      <p:grpSp>
        <p:nvGrpSpPr>
          <p:cNvPr id="256" name="Group 79"/>
          <p:cNvGrpSpPr>
            <a:grpSpLocks/>
          </p:cNvGrpSpPr>
          <p:nvPr/>
        </p:nvGrpSpPr>
        <p:grpSpPr bwMode="auto">
          <a:xfrm>
            <a:off x="7345736" y="4585476"/>
            <a:ext cx="546100" cy="225425"/>
            <a:chOff x="1287" y="2524"/>
            <a:chExt cx="260" cy="100"/>
          </a:xfrm>
        </p:grpSpPr>
        <p:sp>
          <p:nvSpPr>
            <p:cNvPr id="257" name="Rectangle 80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58" name="Rectangle 81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59" name="Rectangle 82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60" name="Rectangle 83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</p:grpSp>
      <p:sp>
        <p:nvSpPr>
          <p:cNvPr id="261" name="Line 88"/>
          <p:cNvSpPr>
            <a:spLocks noChangeShapeType="1"/>
          </p:cNvSpPr>
          <p:nvPr/>
        </p:nvSpPr>
        <p:spPr bwMode="auto">
          <a:xfrm flipH="1">
            <a:off x="8155361" y="4356875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380787" y="4782326"/>
            <a:ext cx="1423987" cy="1023937"/>
            <a:chOff x="6856786" y="4782325"/>
            <a:chExt cx="1423987" cy="1023937"/>
          </a:xfrm>
        </p:grpSpPr>
        <p:sp>
          <p:nvSpPr>
            <p:cNvPr id="262" name="Line 89"/>
            <p:cNvSpPr>
              <a:spLocks noChangeShapeType="1"/>
            </p:cNvSpPr>
            <p:nvPr/>
          </p:nvSpPr>
          <p:spPr bwMode="auto">
            <a:xfrm>
              <a:off x="6856786" y="4782325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</a:pPr>
              <a:endParaRPr lang="en-US" sz="200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24" name="Text Box 53"/>
            <p:cNvSpPr txBox="1">
              <a:spLocks noChangeArrowheads="1"/>
            </p:cNvSpPr>
            <p:nvPr/>
          </p:nvSpPr>
          <p:spPr bwMode="auto">
            <a:xfrm>
              <a:off x="7217148" y="4980762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controlled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by OS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600" kern="0" dirty="0">
                <a:solidFill>
                  <a:srgbClr val="CC0000"/>
                </a:solidFill>
                <a:latin typeface="Times New Roman" charset="0"/>
              </a:endParaRPr>
            </a:p>
          </p:txBody>
        </p:sp>
        <p:sp>
          <p:nvSpPr>
            <p:cNvPr id="263" name="Line 90"/>
            <p:cNvSpPr>
              <a:spLocks noChangeShapeType="1"/>
            </p:cNvSpPr>
            <p:nvPr/>
          </p:nvSpPr>
          <p:spPr bwMode="auto">
            <a:xfrm flipH="1">
              <a:off x="6858000" y="5282387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</a:pPr>
              <a:endParaRPr lang="en-US" sz="200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264" name="Text Box 56"/>
          <p:cNvSpPr txBox="1">
            <a:spLocks noChangeArrowheads="1"/>
          </p:cNvSpPr>
          <p:nvPr/>
        </p:nvSpPr>
        <p:spPr bwMode="auto">
          <a:xfrm>
            <a:off x="5318499" y="4037788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i="1" kern="0" dirty="0">
                <a:solidFill>
                  <a:srgbClr val="CC0000"/>
                </a:solidFill>
              </a:rPr>
              <a:t>socket</a:t>
            </a:r>
          </a:p>
        </p:txBody>
      </p:sp>
      <p:sp>
        <p:nvSpPr>
          <p:cNvPr id="265" name="Line 92"/>
          <p:cNvSpPr>
            <a:spLocks noChangeShapeType="1"/>
          </p:cNvSpPr>
          <p:nvPr/>
        </p:nvSpPr>
        <p:spPr bwMode="auto">
          <a:xfrm flipV="1">
            <a:off x="4321549" y="4237813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66" name="Line 93"/>
          <p:cNvSpPr>
            <a:spLocks noChangeShapeType="1"/>
          </p:cNvSpPr>
          <p:nvPr/>
        </p:nvSpPr>
        <p:spPr bwMode="auto">
          <a:xfrm flipH="1" flipV="1">
            <a:off x="6256712" y="4226701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12939" y="4096874"/>
            <a:ext cx="6706031" cy="1649412"/>
            <a:chOff x="1188938" y="4096874"/>
            <a:chExt cx="6706031" cy="1649412"/>
          </a:xfrm>
        </p:grpSpPr>
        <p:pic>
          <p:nvPicPr>
            <p:cNvPr id="2050" name="Picture 2" descr="Image result for home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88938" y="4096874"/>
              <a:ext cx="1998618" cy="1649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Image result for home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5896351" y="4096874"/>
              <a:ext cx="1998618" cy="1649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352739" y="5141768"/>
            <a:ext cx="757849" cy="63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1844258" y="3526632"/>
            <a:ext cx="1295400" cy="570242"/>
          </a:xfrm>
          <a:prstGeom prst="wedgeRoundRectCallout">
            <a:avLst>
              <a:gd name="adj1" fmla="val 94461"/>
              <a:gd name="adj2" fmla="val 8872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66" name="Rounded Rectangular Callout 65"/>
          <p:cNvSpPr/>
          <p:nvPr/>
        </p:nvSpPr>
        <p:spPr>
          <a:xfrm>
            <a:off x="1844258" y="5493857"/>
            <a:ext cx="1295400" cy="570242"/>
          </a:xfrm>
          <a:prstGeom prst="wedgeRoundRectCallout">
            <a:avLst>
              <a:gd name="adj1" fmla="val 125049"/>
              <a:gd name="adj2" fmla="val -11973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Socket</a:t>
            </a:r>
          </a:p>
        </p:txBody>
      </p:sp>
    </p:spTree>
    <p:extLst>
      <p:ext uri="{BB962C8B-B14F-4D97-AF65-F5344CB8AC3E}">
        <p14:creationId xmlns:p14="http://schemas.microsoft.com/office/powerpoint/2010/main" val="13460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0.30764 -0.0071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82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1" grpId="0" animBg="1"/>
      <p:bldP spid="222" grpId="0"/>
      <p:bldP spid="223" grpId="0" animBg="1"/>
      <p:bldP spid="225" grpId="0"/>
      <p:bldP spid="238" grpId="0" animBg="1"/>
      <p:bldP spid="255" grpId="0" animBg="1"/>
      <p:bldP spid="261" grpId="0" animBg="1"/>
      <p:bldP spid="264" grpId="0"/>
      <p:bldP spid="265" grpId="0" animBg="1"/>
      <p:bldP spid="266" grpId="0" animBg="1"/>
      <p:bldP spid="7" grpId="0" animBg="1"/>
      <p:bldP spid="7" grpId="1" animBg="1"/>
      <p:bldP spid="66" grpId="0" animBg="1"/>
      <p:bldP spid="6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altLang="en-US" dirty="0"/>
              <a:t>Recall that a socket is the </a:t>
            </a:r>
            <a:r>
              <a:rPr lang="en-US" altLang="en-US" dirty="0">
                <a:solidFill>
                  <a:schemeClr val="accent6"/>
                </a:solidFill>
              </a:rPr>
              <a:t>interface</a:t>
            </a:r>
            <a:r>
              <a:rPr lang="en-US" altLang="en-US" dirty="0"/>
              <a:t> between the application process and the transport layer protocol.</a:t>
            </a:r>
          </a:p>
          <a:p>
            <a:r>
              <a:rPr lang="en-US" altLang="en-US" dirty="0"/>
              <a:t>For develop an application, choose available transport layer protocol.</a:t>
            </a:r>
          </a:p>
          <a:p>
            <a:r>
              <a:rPr lang="en-US" altLang="en-US" dirty="0"/>
              <a:t>Pick the protocol with the services that best match the needs of your application.</a:t>
            </a:r>
          </a:p>
          <a:p>
            <a:r>
              <a:rPr lang="en-US" altLang="en-US" dirty="0"/>
              <a:t>Example: Choose either Train or Airplane transport for travel between two cities.</a:t>
            </a:r>
          </a:p>
          <a:p>
            <a:r>
              <a:rPr lang="en-US" altLang="en-US" dirty="0"/>
              <a:t>Classify services with four parameters:</a:t>
            </a:r>
          </a:p>
          <a:p>
            <a:endParaRPr lang="en-US" alt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740550" y="3851563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Reliable Data Transfer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127402" y="3870305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Throughput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514254" y="3860934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Timing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01106" y="3879675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69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accent6"/>
                </a:solidFill>
              </a:rPr>
              <a:t>Reliable Data Transfer:</a:t>
            </a:r>
          </a:p>
          <a:p>
            <a:pPr lvl="1"/>
            <a:r>
              <a:rPr lang="en-US" altLang="en-US" dirty="0"/>
              <a:t>Many applications (e.g., email, file transfer, financial applications) require 100% reliable data transfer </a:t>
            </a:r>
          </a:p>
          <a:p>
            <a:pPr lvl="1"/>
            <a:r>
              <a:rPr lang="en-US" altLang="en-US" dirty="0"/>
              <a:t>Required guarantee that data sent by one end of application is delivered correctly and completely to the other end of application.</a:t>
            </a:r>
          </a:p>
          <a:p>
            <a:pPr lvl="1"/>
            <a:r>
              <a:rPr lang="en-US" altLang="en-US" dirty="0"/>
              <a:t>This guaranteed data delivery service is called </a:t>
            </a:r>
            <a:r>
              <a:rPr lang="en-US" altLang="en-US" dirty="0">
                <a:solidFill>
                  <a:schemeClr val="accent6"/>
                </a:solidFill>
              </a:rPr>
              <a:t>Reliable Data Transfer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When it will fail to deliver reliable data transfer, it is acceptable for </a:t>
            </a:r>
            <a:r>
              <a:rPr lang="en-US" altLang="en-US" dirty="0">
                <a:solidFill>
                  <a:schemeClr val="accent6"/>
                </a:solidFill>
              </a:rPr>
              <a:t>loss-tolerant</a:t>
            </a:r>
            <a:r>
              <a:rPr lang="en-US" altLang="en-US" dirty="0"/>
              <a:t> applications.</a:t>
            </a:r>
          </a:p>
          <a:p>
            <a:pPr lvl="1"/>
            <a:r>
              <a:rPr lang="en-US" altLang="en-US" dirty="0"/>
              <a:t>Loss-tolerant Applications (e.g., audio/video) can tolerate some loss. </a:t>
            </a:r>
          </a:p>
        </p:txBody>
      </p:sp>
      <p:pic>
        <p:nvPicPr>
          <p:cNvPr id="17" name="video.mp4">
            <a:hlinkClick r:id="" action="ppaction://media"/>
          </p:cNvPr>
          <p:cNvPicPr>
            <a:picLocks noGrp="1" noChangeAspect="1"/>
          </p:cNvPicPr>
          <p:nvPr>
            <p:ph sz="half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1608" y="3693310"/>
            <a:ext cx="4744932" cy="2669353"/>
          </a:xfrm>
        </p:spPr>
      </p:pic>
      <p:pic>
        <p:nvPicPr>
          <p:cNvPr id="8" name="ban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4" y="3693310"/>
            <a:ext cx="3570488" cy="26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0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11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 fullScrn="1"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Throughput</a:t>
            </a:r>
          </a:p>
          <a:p>
            <a:pPr lvl="1"/>
            <a:r>
              <a:rPr lang="en-US" dirty="0"/>
              <a:t>Some apps (e.g., multimedia) require at least amount of throughput to be “effective”</a:t>
            </a:r>
          </a:p>
          <a:p>
            <a:pPr lvl="1"/>
            <a:r>
              <a:rPr lang="en-US" dirty="0"/>
              <a:t>Bandwidth sensitive application, specific throughput required. </a:t>
            </a:r>
          </a:p>
          <a:p>
            <a:pPr lvl="1"/>
            <a:r>
              <a:rPr lang="en-US" dirty="0"/>
              <a:t>Elastic application can use of as much, or as little, throughput as happens to be available.</a:t>
            </a:r>
          </a:p>
          <a:p>
            <a:r>
              <a:rPr lang="en-US" dirty="0">
                <a:solidFill>
                  <a:schemeClr val="accent6"/>
                </a:solidFill>
              </a:rPr>
              <a:t>Timing</a:t>
            </a:r>
          </a:p>
          <a:p>
            <a:pPr lvl="1"/>
            <a:r>
              <a:rPr lang="en-US" dirty="0"/>
              <a:t>some apps (e.g., Internet telephony, interactive games) require low delay to be “effective”</a:t>
            </a:r>
          </a:p>
          <a:p>
            <a:r>
              <a:rPr lang="en-US" dirty="0">
                <a:solidFill>
                  <a:schemeClr val="accent6"/>
                </a:solidFill>
              </a:rPr>
              <a:t>Security</a:t>
            </a:r>
          </a:p>
          <a:p>
            <a:pPr lvl="1"/>
            <a:r>
              <a:rPr lang="en-IN" dirty="0"/>
              <a:t>In the sending host, encrypt all data transmitted by the sending process.</a:t>
            </a:r>
          </a:p>
          <a:p>
            <a:pPr lvl="1"/>
            <a:r>
              <a:rPr lang="en-IN" dirty="0"/>
              <a:t>In the receiving host, decrypt the data before delivering the data to the receiving process.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Transport Protocols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8200"/>
            <a:ext cx="6144929" cy="559056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TCP Service:</a:t>
            </a:r>
          </a:p>
          <a:p>
            <a:pPr marL="342900" lvl="1" indent="-342900"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  <a:ea typeface="ＭＳ Ｐゴシック" charset="-128"/>
              </a:rPr>
              <a:t>Connection-Oriented</a:t>
            </a:r>
            <a:r>
              <a:rPr lang="en-US" sz="2200" dirty="0">
                <a:ea typeface="ＭＳ Ｐゴシック" charset="-128"/>
              </a:rPr>
              <a:t>: A setup required between client and server processes</a:t>
            </a:r>
          </a:p>
          <a:p>
            <a:pPr marL="342900" lvl="1" indent="-342900">
              <a:spcAft>
                <a:spcPts val="600"/>
              </a:spcAft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Reliable data transfer </a:t>
            </a:r>
            <a:r>
              <a:rPr lang="en-US" sz="2200" dirty="0">
                <a:ea typeface="ＭＳ Ｐゴシック" charset="-128"/>
              </a:rPr>
              <a:t>between sending and receiving process without error and proper order</a:t>
            </a:r>
          </a:p>
          <a:p>
            <a:pPr marL="342900" lvl="1" indent="-342900">
              <a:spcAft>
                <a:spcPts val="600"/>
              </a:spcAft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Congestion control</a:t>
            </a:r>
            <a:r>
              <a:rPr lang="en-US" sz="2200" dirty="0">
                <a:ea typeface="ＭＳ Ｐゴシック" charset="-128"/>
              </a:rPr>
              <a:t>: To control sender when network overloaded</a:t>
            </a:r>
          </a:p>
          <a:p>
            <a:pPr marL="342900" lvl="1" indent="-342900">
              <a:spcAft>
                <a:spcPts val="600"/>
              </a:spcAft>
            </a:pPr>
            <a:r>
              <a:rPr lang="en-US" sz="2200" dirty="0">
                <a:ea typeface="ＭＳ Ｐゴシック" charset="-128"/>
              </a:rPr>
              <a:t>It does not provide, Timing, at least throughput guarantee (not preferred in real-time application)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323595" y="838200"/>
            <a:ext cx="5737225" cy="5181600"/>
          </a:xfrm>
        </p:spPr>
        <p:txBody>
          <a:bodyPr>
            <a:normAutofit/>
          </a:bodyPr>
          <a:lstStyle/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UDP Services:</a:t>
            </a:r>
          </a:p>
          <a:p>
            <a:pPr marL="342900" lvl="1" indent="-342900" algn="just">
              <a:spcAft>
                <a:spcPts val="60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200" dirty="0">
                <a:solidFill>
                  <a:schemeClr val="accent6"/>
                </a:solidFill>
                <a:ea typeface="ＭＳ Ｐゴシック" charset="-128"/>
              </a:rPr>
              <a:t>Connectionless: </a:t>
            </a:r>
            <a:r>
              <a:rPr lang="en-IN" sz="2200" dirty="0">
                <a:ea typeface="ＭＳ Ｐゴシック" charset="-128"/>
              </a:rPr>
              <a:t>No connection before two processes start to communicate.</a:t>
            </a:r>
            <a:endParaRPr lang="en-US" sz="2200" dirty="0">
              <a:ea typeface="ＭＳ Ｐゴシック" charset="-128"/>
            </a:endParaRPr>
          </a:p>
          <a:p>
            <a:pPr marL="342900" lvl="1" indent="-342900" algn="just">
              <a:spcAft>
                <a:spcPts val="60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Unreliable data transfer </a:t>
            </a:r>
            <a:r>
              <a:rPr lang="en-US" sz="2200" dirty="0">
                <a:ea typeface="ＭＳ Ｐゴシック" charset="-128"/>
              </a:rPr>
              <a:t>between sending and receiving process</a:t>
            </a:r>
          </a:p>
          <a:p>
            <a:pPr marL="342900" lvl="1" indent="-342900" algn="just">
              <a:spcAft>
                <a:spcPts val="60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200" dirty="0">
                <a:ea typeface="ＭＳ Ｐゴシック" charset="-128"/>
              </a:rPr>
              <a:t>It does not provide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congestion control.</a:t>
            </a:r>
          </a:p>
          <a:p>
            <a:pPr marL="342900" lvl="1" indent="-342900" algn="just">
              <a:spcAft>
                <a:spcPts val="60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200" dirty="0">
                <a:ea typeface="ＭＳ Ｐゴシック" charset="-128"/>
              </a:rPr>
              <a:t>It Does not provide.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Reliability</a:t>
            </a:r>
            <a:r>
              <a:rPr lang="en-US" sz="2200" dirty="0">
                <a:ea typeface="ＭＳ Ｐゴシック" charset="-128"/>
              </a:rPr>
              <a:t>, flow control, throughput guarantee, security.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internet applications with their application layer and their underlying transport protocol.</a:t>
            </a:r>
          </a:p>
          <a:p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057400" y="2300435"/>
          <a:ext cx="8077200" cy="93356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3356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kern="1200" dirty="0">
                          <a:effectLst/>
                        </a:rPr>
                        <a:t>Applications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kern="1200" dirty="0">
                          <a:effectLst/>
                        </a:rPr>
                        <a:t>Application-Layer</a:t>
                      </a:r>
                      <a:r>
                        <a:rPr lang="en-IN" sz="2000" kern="1200" baseline="0" dirty="0">
                          <a:effectLst/>
                        </a:rPr>
                        <a:t> Protocol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Underlying</a:t>
                      </a:r>
                      <a:r>
                        <a:rPr lang="en-IN" sz="20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Transport</a:t>
                      </a:r>
                      <a:r>
                        <a:rPr lang="en-IN" sz="20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Protocol (Service)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2057400" y="3233734"/>
          <a:ext cx="8077200" cy="396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Email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SMTP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2059940" y="3615893"/>
          <a:ext cx="8077200" cy="396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1760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Remote</a:t>
                      </a:r>
                      <a:r>
                        <a:rPr lang="en-IN" sz="2000" b="0" kern="1200" baseline="0" dirty="0">
                          <a:effectLst/>
                        </a:rPr>
                        <a:t> Terminal Access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Telnet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2062480" y="3998052"/>
          <a:ext cx="8077200" cy="396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Web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HTTP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2065020" y="4380211"/>
          <a:ext cx="8077200" cy="396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File Transfer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FTP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2070100" y="4762370"/>
          <a:ext cx="8077200" cy="39673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814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Streaming Media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HTTP(YouTube), RTP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r>
                        <a:rPr lang="en-IN" sz="2000" b="0" kern="1200" baseline="0" dirty="0">
                          <a:effectLst/>
                        </a:rPr>
                        <a:t> or</a:t>
                      </a:r>
                      <a:r>
                        <a:rPr lang="en-IN" sz="2000" b="0" kern="1200" dirty="0">
                          <a:effectLst/>
                        </a:rPr>
                        <a:t> UDP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067560" y="5144528"/>
          <a:ext cx="8077200" cy="39673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523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Internet Telephony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SIP, RTP(Skype)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Typically UDP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Line Callout 2 7"/>
          <p:cNvSpPr/>
          <p:nvPr/>
        </p:nvSpPr>
        <p:spPr>
          <a:xfrm>
            <a:off x="8149424" y="5645490"/>
            <a:ext cx="2019300" cy="679111"/>
          </a:xfrm>
          <a:prstGeom prst="borderCallout2">
            <a:avLst>
              <a:gd name="adj1" fmla="val 48020"/>
              <a:gd name="adj2" fmla="val -457"/>
              <a:gd name="adj3" fmla="val 18750"/>
              <a:gd name="adj4" fmla="val -16667"/>
              <a:gd name="adj5" fmla="val -199724"/>
              <a:gd name="adj6" fmla="val -7291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 loss, Elastic Bandwidth</a:t>
            </a:r>
          </a:p>
        </p:txBody>
      </p:sp>
      <p:sp>
        <p:nvSpPr>
          <p:cNvPr id="16" name="Line Callout 2 15"/>
          <p:cNvSpPr/>
          <p:nvPr/>
        </p:nvSpPr>
        <p:spPr>
          <a:xfrm>
            <a:off x="2438400" y="5721690"/>
            <a:ext cx="2019300" cy="679111"/>
          </a:xfrm>
          <a:prstGeom prst="borderCallout2">
            <a:avLst>
              <a:gd name="adj1" fmla="val 44117"/>
              <a:gd name="adj2" fmla="val 99954"/>
              <a:gd name="adj3" fmla="val 42167"/>
              <a:gd name="adj4" fmla="val 115901"/>
              <a:gd name="adj5" fmla="val -98251"/>
              <a:gd name="adj6" fmla="val 1029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Loss-tolerant</a:t>
            </a:r>
          </a:p>
        </p:txBody>
      </p:sp>
    </p:spTree>
    <p:extLst>
      <p:ext uri="{BB962C8B-B14F-4D97-AF65-F5344CB8AC3E}">
        <p14:creationId xmlns:p14="http://schemas.microsoft.com/office/powerpoint/2010/main" val="316142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0C7CE4C5-0694-7041-95F6-84058CD9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&amp; HTTP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0C35E76-C2BC-B344-B178-33FE89FA6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7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2DA9ADE3-37D6-754A-B747-CF37CF4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48124580-222A-B046-84B6-BECE2AAD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Early 1990, Internet was used only by </a:t>
            </a:r>
            <a:r>
              <a:rPr lang="en-US" sz="2200" dirty="0">
                <a:solidFill>
                  <a:schemeClr val="accent6"/>
                </a:solidFill>
              </a:rPr>
              <a:t>researchers, academics</a:t>
            </a:r>
            <a:r>
              <a:rPr lang="en-US" sz="2200" dirty="0"/>
              <a:t>, and </a:t>
            </a:r>
            <a:r>
              <a:rPr lang="en-US" sz="2200" dirty="0">
                <a:solidFill>
                  <a:schemeClr val="accent6"/>
                </a:solidFill>
              </a:rPr>
              <a:t>university students</a:t>
            </a:r>
            <a:r>
              <a:rPr lang="en-US" sz="2200" dirty="0"/>
              <a:t>.</a:t>
            </a:r>
          </a:p>
          <a:p>
            <a:pPr algn="just"/>
            <a:r>
              <a:rPr lang="en-US" sz="2200" dirty="0"/>
              <a:t>New application </a:t>
            </a:r>
            <a:r>
              <a:rPr lang="en-US" sz="2200" dirty="0">
                <a:solidFill>
                  <a:schemeClr val="accent6"/>
                </a:solidFill>
              </a:rPr>
              <a:t>WWW</a:t>
            </a:r>
            <a:r>
              <a:rPr lang="en-US" sz="2200" dirty="0"/>
              <a:t> arrived in 1994 by </a:t>
            </a:r>
            <a:r>
              <a:rPr lang="en-IN" sz="2200" dirty="0">
                <a:solidFill>
                  <a:schemeClr val="accent6"/>
                </a:solidFill>
              </a:rPr>
              <a:t>Tim Berners-Lee</a:t>
            </a:r>
            <a:r>
              <a:rPr lang="en-IN" sz="2200" dirty="0"/>
              <a:t>.</a:t>
            </a:r>
          </a:p>
          <a:p>
            <a:pPr algn="just"/>
            <a:r>
              <a:rPr lang="en-US" sz="2200" dirty="0">
                <a:solidFill>
                  <a:schemeClr val="accent6"/>
                </a:solidFill>
              </a:rPr>
              <a:t>World Wide Web </a:t>
            </a:r>
            <a:r>
              <a:rPr lang="en-US" sz="2200" dirty="0"/>
              <a:t>- </a:t>
            </a:r>
            <a:r>
              <a:rPr lang="en-IN" sz="2200" dirty="0"/>
              <a:t>is an information where documents and other web resources are identified by </a:t>
            </a:r>
            <a:r>
              <a:rPr lang="en-IN" sz="2200" dirty="0">
                <a:solidFill>
                  <a:schemeClr val="accent6"/>
                </a:solidFill>
              </a:rPr>
              <a:t>URL</a:t>
            </a:r>
            <a:r>
              <a:rPr lang="en-IN" sz="2200" dirty="0"/>
              <a:t>, interlinked by hypertext links, and can be accessed via the Internet.</a:t>
            </a:r>
          </a:p>
          <a:p>
            <a:pPr algn="just"/>
            <a:r>
              <a:rPr lang="en-IN" sz="2200" dirty="0">
                <a:solidFill>
                  <a:schemeClr val="accent6"/>
                </a:solidFill>
              </a:rPr>
              <a:t>On demand </a:t>
            </a:r>
            <a:r>
              <a:rPr lang="en-IN" sz="2200" dirty="0"/>
              <a:t>available, What they want, When they want it.</a:t>
            </a:r>
          </a:p>
          <a:p>
            <a:pPr algn="just"/>
            <a:r>
              <a:rPr lang="en-IN" sz="2200" dirty="0"/>
              <a:t>Unlike </a:t>
            </a:r>
            <a:r>
              <a:rPr lang="en-IN" sz="2200" dirty="0">
                <a:solidFill>
                  <a:schemeClr val="accent6"/>
                </a:solidFill>
              </a:rPr>
              <a:t>TV and Radio</a:t>
            </a:r>
            <a:r>
              <a:rPr lang="en-IN" sz="2200" dirty="0"/>
              <a:t>.</a:t>
            </a:r>
          </a:p>
          <a:p>
            <a:pPr algn="just"/>
            <a:r>
              <a:rPr lang="en-IN" sz="2200" dirty="0"/>
              <a:t>Navigate through </a:t>
            </a:r>
            <a:r>
              <a:rPr lang="en-IN" sz="2200" dirty="0">
                <a:solidFill>
                  <a:schemeClr val="accent6"/>
                </a:solidFill>
              </a:rPr>
              <a:t>Websites</a:t>
            </a:r>
            <a:r>
              <a:rPr lang="en-IN" sz="2200" dirty="0"/>
              <a:t>.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D524EC5-F8B7-C748-B741-AE085186D4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C37565A-ED48-0144-AA42-7D83D059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619" y="3658726"/>
            <a:ext cx="3378200" cy="2285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E6A6332-DDF6-4442-B1C6-BBB7758206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571" y="3871274"/>
            <a:ext cx="2429592" cy="186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25D6D0D-7DB0-5842-A501-A290823E29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840" y="3658726"/>
            <a:ext cx="1829486" cy="2285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7EA3D07-90A6-F744-B222-11CC2A21C7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157" y="5775006"/>
            <a:ext cx="720280" cy="720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AD0DA62-02EE-8240-A9A4-E3CAEDBD7E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8743" y="5780278"/>
            <a:ext cx="1930900" cy="7097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B02341B-5A8D-604A-8453-198E2CE3D77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78" y="3967924"/>
            <a:ext cx="2429591" cy="17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09861" y="2419561"/>
            <a:ext cx="5289550" cy="14557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Web and HTTP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altLang="en-US" dirty="0"/>
              <a:t>Web page consists of </a:t>
            </a:r>
            <a:r>
              <a:rPr lang="en-US" altLang="en-US" dirty="0">
                <a:solidFill>
                  <a:schemeClr val="accent6"/>
                </a:solidFill>
              </a:rPr>
              <a:t>objects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Object can be HTML file, JPEG image, Java applet, audio file etc.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Web page consists of base HTML-file which includes several referenced objects.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Each object is addressable by a </a:t>
            </a:r>
            <a:r>
              <a:rPr lang="en-US" dirty="0">
                <a:solidFill>
                  <a:schemeClr val="accent6"/>
                </a:solidFill>
              </a:rPr>
              <a:t>Uniform Resource Locator </a:t>
            </a:r>
            <a:r>
              <a:rPr lang="en-US" dirty="0"/>
              <a:t>(</a:t>
            </a:r>
            <a:r>
              <a:rPr lang="en-US" altLang="en-US" dirty="0"/>
              <a:t>URL), like;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057400" y="1360488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678112" y="5027612"/>
            <a:ext cx="6573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Courier New" charset="0"/>
              </a:rPr>
              <a:t>www.someschool.edu</a:t>
            </a:r>
            <a:r>
              <a:rPr lang="en-US" altLang="en-US" sz="2400" dirty="0">
                <a:latin typeface="Courier New" charset="0"/>
              </a:rPr>
              <a:t>/</a:t>
            </a:r>
            <a:r>
              <a:rPr lang="en-US" altLang="en-US" sz="2400" dirty="0" err="1">
                <a:latin typeface="Courier New" charset="0"/>
              </a:rPr>
              <a:t>someDept</a:t>
            </a:r>
            <a:r>
              <a:rPr lang="en-US" altLang="en-US" sz="2400" dirty="0">
                <a:latin typeface="Courier New" charset="0"/>
              </a:rPr>
              <a:t>/</a:t>
            </a:r>
            <a:r>
              <a:rPr lang="en-US" altLang="en-US" sz="2400" dirty="0" err="1">
                <a:latin typeface="Courier New" charset="0"/>
              </a:rPr>
              <a:t>pic.gif</a:t>
            </a:r>
            <a:endParaRPr lang="en-US" altLang="en-US" sz="2400" dirty="0">
              <a:latin typeface="Courier New" charset="0"/>
            </a:endParaRPr>
          </a:p>
        </p:txBody>
      </p:sp>
      <p:sp>
        <p:nvSpPr>
          <p:cNvPr id="16" name="AutoShape 6"/>
          <p:cNvSpPr>
            <a:spLocks/>
          </p:cNvSpPr>
          <p:nvPr/>
        </p:nvSpPr>
        <p:spPr bwMode="auto">
          <a:xfrm rot="16200000">
            <a:off x="4317999" y="3957638"/>
            <a:ext cx="90488" cy="3306763"/>
          </a:xfrm>
          <a:prstGeom prst="leftBrace">
            <a:avLst>
              <a:gd name="adj1" fmla="val 30453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2400">
              <a:latin typeface="Comic Sans MS" charset="0"/>
            </a:endParaRPr>
          </a:p>
        </p:txBody>
      </p:sp>
      <p:sp>
        <p:nvSpPr>
          <p:cNvPr id="17" name="AutoShape 7"/>
          <p:cNvSpPr>
            <a:spLocks/>
          </p:cNvSpPr>
          <p:nvPr/>
        </p:nvSpPr>
        <p:spPr bwMode="auto">
          <a:xfrm rot="16200000">
            <a:off x="7815262" y="3951288"/>
            <a:ext cx="90488" cy="3306763"/>
          </a:xfrm>
          <a:prstGeom prst="leftBrace">
            <a:avLst>
              <a:gd name="adj1" fmla="val 30453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2400">
              <a:latin typeface="Comic Sans MS" charset="0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632200" y="5715000"/>
            <a:ext cx="160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host name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965950" y="5710237"/>
            <a:ext cx="163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path</a:t>
            </a:r>
            <a:r>
              <a:rPr lang="en-US" altLang="en-US" sz="2400" dirty="0">
                <a:latin typeface="Comic Sans MS" charset="0"/>
              </a:rPr>
              <a:t> </a:t>
            </a:r>
            <a:r>
              <a:rPr lang="en-US" altLang="en-US" sz="2400" dirty="0"/>
              <a:t>name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602" y="2980650"/>
            <a:ext cx="668911" cy="6689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385" y="2969353"/>
            <a:ext cx="660032" cy="6689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785" y="2965660"/>
            <a:ext cx="660032" cy="668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185" y="2965660"/>
            <a:ext cx="660032" cy="6689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5707" y="2423033"/>
            <a:ext cx="505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Page (</a:t>
            </a:r>
            <a:r>
              <a:rPr lang="en-US" sz="2400" dirty="0" err="1">
                <a:solidFill>
                  <a:srgbClr val="0070C0"/>
                </a:solidFill>
              </a:rPr>
              <a:t>e.g</a:t>
            </a:r>
            <a:r>
              <a:rPr lang="en-US" sz="2400" dirty="0">
                <a:solidFill>
                  <a:srgbClr val="0070C0"/>
                </a:solidFill>
              </a:rPr>
              <a:t> Total five objects</a:t>
            </a:r>
            <a:r>
              <a:rPr lang="en-US" sz="2400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585" y="2980650"/>
            <a:ext cx="668911" cy="6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6" grpId="0" animBg="1"/>
      <p:bldP spid="17" grpId="0" animBg="1"/>
      <p:bldP spid="18" grpId="0"/>
      <p:bldP spid="19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D1DEE1-E89B-9940-B93B-0B541ECF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C1F884-AF4D-4F4E-90F6-90513F1E2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HyperText Transfer Protocol – </a:t>
            </a:r>
            <a:r>
              <a:rPr lang="en-US" dirty="0">
                <a:solidFill>
                  <a:schemeClr val="accent6"/>
                </a:solidFill>
              </a:rPr>
              <a:t>Application layer protocol</a:t>
            </a:r>
          </a:p>
          <a:p>
            <a:r>
              <a:rPr lang="en-US" dirty="0"/>
              <a:t>It is implemented in </a:t>
            </a:r>
            <a:r>
              <a:rPr lang="en-US" dirty="0">
                <a:solidFill>
                  <a:schemeClr val="accent6"/>
                </a:solidFill>
              </a:rPr>
              <a:t>two</a:t>
            </a:r>
            <a:r>
              <a:rPr lang="en-US" dirty="0"/>
              <a:t> programs.</a:t>
            </a:r>
          </a:p>
          <a:p>
            <a:pPr lvl="1"/>
            <a:r>
              <a:rPr lang="en-US" dirty="0"/>
              <a:t>Client Program</a:t>
            </a:r>
          </a:p>
          <a:p>
            <a:pPr lvl="1"/>
            <a:r>
              <a:rPr lang="en-US" dirty="0"/>
              <a:t>Server Program</a:t>
            </a:r>
          </a:p>
          <a:p>
            <a:r>
              <a:rPr lang="en-US" dirty="0"/>
              <a:t>Exchanging HTTP message each others.</a:t>
            </a:r>
          </a:p>
          <a:p>
            <a:r>
              <a:rPr lang="en-US" dirty="0"/>
              <a:t>HTTP defines the structure of these messages and how web client – web server exchange messages.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458C94E-44DF-5141-81DF-FB1DD27B79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082" y="5349790"/>
            <a:ext cx="3493836" cy="1209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7737397-699E-8B48-BCD5-7199034C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102324"/>
            <a:ext cx="5753100" cy="2222276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xmlns="" id="{4F1662C8-7EEC-2943-B1FF-A288A6D7A747}"/>
              </a:ext>
            </a:extLst>
          </p:cNvPr>
          <p:cNvSpPr/>
          <p:nvPr/>
        </p:nvSpPr>
        <p:spPr>
          <a:xfrm>
            <a:off x="5257800" y="3429000"/>
            <a:ext cx="1724891" cy="838200"/>
          </a:xfrm>
          <a:prstGeom prst="wedgeEllipseCallout">
            <a:avLst>
              <a:gd name="adj1" fmla="val -26830"/>
              <a:gd name="adj2" fmla="val 7402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</a:t>
            </a:r>
          </a:p>
          <a:p>
            <a:pPr algn="ctr"/>
            <a:r>
              <a:rPr lang="en-US" sz="2000" b="1" dirty="0"/>
              <a:t>Request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xmlns="" id="{319EE4BB-48E3-B341-AB76-082D0D97C206}"/>
              </a:ext>
            </a:extLst>
          </p:cNvPr>
          <p:cNvSpPr/>
          <p:nvPr/>
        </p:nvSpPr>
        <p:spPr>
          <a:xfrm>
            <a:off x="914401" y="4837172"/>
            <a:ext cx="1991495" cy="1295400"/>
          </a:xfrm>
          <a:prstGeom prst="wedgeEllipseCallout">
            <a:avLst>
              <a:gd name="adj1" fmla="val 175672"/>
              <a:gd name="adj2" fmla="val -201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65927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Principles of Computer Applications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Web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E-mail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Socket programming with TCP and UDP</a:t>
            </a:r>
          </a:p>
        </p:txBody>
      </p:sp>
    </p:spTree>
    <p:extLst>
      <p:ext uri="{BB962C8B-B14F-4D97-AF65-F5344CB8AC3E}">
        <p14:creationId xmlns:p14="http://schemas.microsoft.com/office/powerpoint/2010/main" val="989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HTTP –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521" name="Content Placeholder 520"/>
          <p:cNvSpPr>
            <a:spLocks noGrp="1"/>
          </p:cNvSpPr>
          <p:nvPr>
            <p:ph idx="1"/>
          </p:nvPr>
        </p:nvSpPr>
        <p:spPr>
          <a:xfrm>
            <a:off x="131764" y="863600"/>
            <a:ext cx="5906880" cy="5591175"/>
          </a:xfrm>
        </p:spPr>
        <p:txBody>
          <a:bodyPr/>
          <a:lstStyle/>
          <a:p>
            <a:r>
              <a:rPr lang="en-US" altLang="en-US" dirty="0"/>
              <a:t>HTTP</a:t>
            </a:r>
          </a:p>
          <a:p>
            <a:pPr lvl="1"/>
            <a:r>
              <a:rPr lang="en-US" altLang="en-US" dirty="0"/>
              <a:t>Hyper-Text Transfer Protocol</a:t>
            </a:r>
          </a:p>
          <a:p>
            <a:pPr lvl="1"/>
            <a:r>
              <a:rPr lang="en-US" altLang="ja-JP" dirty="0"/>
              <a:t>It is Application layer protocol</a:t>
            </a:r>
            <a:endParaRPr lang="en-US" altLang="en-US" dirty="0"/>
          </a:p>
          <a:p>
            <a:pPr lvl="1"/>
            <a:r>
              <a:rPr lang="en-US" altLang="en-US" dirty="0"/>
              <a:t>Client: A browser that requests, receives, (using HTTP protocol) and “</a:t>
            </a:r>
            <a:r>
              <a:rPr lang="en-US" altLang="ja-JP" dirty="0"/>
              <a:t>displays” Web objects. </a:t>
            </a:r>
          </a:p>
          <a:p>
            <a:pPr lvl="1"/>
            <a:r>
              <a:rPr lang="en-US" altLang="ja-JP" dirty="0"/>
              <a:t>E.g. PC, Mobile </a:t>
            </a:r>
          </a:p>
          <a:p>
            <a:pPr lvl="1"/>
            <a:r>
              <a:rPr lang="en-US" altLang="en-US" dirty="0"/>
              <a:t>Server: Web server sends (using HTTP protocol) objects in response to requests.</a:t>
            </a:r>
          </a:p>
          <a:p>
            <a:pPr lvl="1"/>
            <a:r>
              <a:rPr lang="en-US" altLang="en-US" dirty="0"/>
              <a:t>E.g. Apache Web Server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7263272" y="2311104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PC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(Web Browser)</a:t>
            </a:r>
            <a:endParaRPr lang="en-US" altLang="en-US" sz="2400" kern="0" dirty="0">
              <a:solidFill>
                <a:srgbClr val="000000"/>
              </a:solidFill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10150751" y="3856176"/>
            <a:ext cx="14269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Server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(Apache Web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Server)</a:t>
            </a:r>
            <a:endParaRPr lang="en-US" altLang="en-US" sz="2400" kern="0" dirty="0">
              <a:solidFill>
                <a:srgbClr val="000000"/>
              </a:solidFill>
            </a:endParaRPr>
          </a:p>
        </p:txBody>
      </p:sp>
      <p:sp>
        <p:nvSpPr>
          <p:cNvPr id="61" name="Text Box 23"/>
          <p:cNvSpPr txBox="1">
            <a:spLocks noChangeArrowheads="1"/>
          </p:cNvSpPr>
          <p:nvPr/>
        </p:nvSpPr>
        <p:spPr bwMode="auto">
          <a:xfrm>
            <a:off x="7487904" y="5121276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Mobile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(Web Browser)</a:t>
            </a:r>
            <a:endParaRPr lang="en-US" altLang="en-US" sz="2400" kern="0" dirty="0">
              <a:solidFill>
                <a:srgbClr val="000000"/>
              </a:solidFill>
            </a:endParaRPr>
          </a:p>
        </p:txBody>
      </p:sp>
      <p:grpSp>
        <p:nvGrpSpPr>
          <p:cNvPr id="62" name="Group 35"/>
          <p:cNvGrpSpPr>
            <a:grpSpLocks/>
          </p:cNvGrpSpPr>
          <p:nvPr/>
        </p:nvGrpSpPr>
        <p:grpSpPr bwMode="auto">
          <a:xfrm>
            <a:off x="8460773" y="2039937"/>
            <a:ext cx="2101850" cy="946150"/>
            <a:chOff x="3640" y="1346"/>
            <a:chExt cx="1324" cy="596"/>
          </a:xfrm>
        </p:grpSpPr>
        <p:sp>
          <p:nvSpPr>
            <p:cNvPr id="63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4" name="Text Box 24"/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HTTP request</a:t>
              </a:r>
              <a:endParaRPr lang="en-US" altLang="en-US" sz="2400" kern="0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65" name="Group 36"/>
          <p:cNvGrpSpPr>
            <a:grpSpLocks/>
          </p:cNvGrpSpPr>
          <p:nvPr/>
        </p:nvGrpSpPr>
        <p:grpSpPr bwMode="auto">
          <a:xfrm>
            <a:off x="8571899" y="2247901"/>
            <a:ext cx="1971675" cy="904875"/>
            <a:chOff x="4141" y="394"/>
            <a:chExt cx="1242" cy="570"/>
          </a:xfrm>
        </p:grpSpPr>
        <p:sp>
          <p:nvSpPr>
            <p:cNvPr id="66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7" name="Text Box 26"/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HTTP response</a:t>
              </a:r>
              <a:endParaRPr lang="en-US" altLang="en-US" sz="2400" kern="0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68" name="Group 37"/>
          <p:cNvGrpSpPr>
            <a:grpSpLocks/>
          </p:cNvGrpSpPr>
          <p:nvPr/>
        </p:nvGrpSpPr>
        <p:grpSpPr bwMode="auto">
          <a:xfrm rot="18416944">
            <a:off x="8436961" y="3533775"/>
            <a:ext cx="2101850" cy="946150"/>
            <a:chOff x="3640" y="1346"/>
            <a:chExt cx="1324" cy="596"/>
          </a:xfrm>
        </p:grpSpPr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0" name="Text Box 24"/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HTTP request</a:t>
              </a:r>
              <a:endParaRPr lang="en-US" altLang="en-US" sz="2400" kern="0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71" name="Group 40"/>
          <p:cNvGrpSpPr>
            <a:grpSpLocks/>
          </p:cNvGrpSpPr>
          <p:nvPr/>
        </p:nvGrpSpPr>
        <p:grpSpPr bwMode="auto">
          <a:xfrm rot="18335063">
            <a:off x="8482999" y="3773488"/>
            <a:ext cx="1971675" cy="904875"/>
            <a:chOff x="4141" y="394"/>
            <a:chExt cx="1242" cy="570"/>
          </a:xfrm>
        </p:grpSpPr>
        <p:sp>
          <p:nvSpPr>
            <p:cNvPr id="72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HTTP response</a:t>
              </a:r>
              <a:endParaRPr lang="en-US" altLang="en-US" sz="2400" kern="0" dirty="0">
                <a:solidFill>
                  <a:srgbClr val="CC0000"/>
                </a:solidFill>
              </a:endParaRPr>
            </a:p>
          </p:txBody>
        </p:sp>
      </p:grpSp>
      <p:pic>
        <p:nvPicPr>
          <p:cNvPr id="74" name="Picture 43" descr="iphone_stylized_small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998" y="4189413"/>
            <a:ext cx="382588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Group 44"/>
          <p:cNvGrpSpPr>
            <a:grpSpLocks/>
          </p:cNvGrpSpPr>
          <p:nvPr/>
        </p:nvGrpSpPr>
        <p:grpSpPr bwMode="auto">
          <a:xfrm>
            <a:off x="7440011" y="1371600"/>
            <a:ext cx="1066800" cy="1079500"/>
            <a:chOff x="-44" y="1473"/>
            <a:chExt cx="981" cy="1105"/>
          </a:xfrm>
        </p:grpSpPr>
        <p:pic>
          <p:nvPicPr>
            <p:cNvPr id="76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78" name="Group 47"/>
          <p:cNvGrpSpPr>
            <a:grpSpLocks/>
          </p:cNvGrpSpPr>
          <p:nvPr/>
        </p:nvGrpSpPr>
        <p:grpSpPr bwMode="auto">
          <a:xfrm>
            <a:off x="10561037" y="2536825"/>
            <a:ext cx="695325" cy="1282700"/>
            <a:chOff x="4140" y="429"/>
            <a:chExt cx="1425" cy="2396"/>
          </a:xfrm>
        </p:grpSpPr>
        <p:sp>
          <p:nvSpPr>
            <p:cNvPr id="79" name="Freeform 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" name="Rectangle 49"/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81" name="Freeform 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3" name="Rectangle 52"/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84" name="Group 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9" name="AutoShape 54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AutoShape 55"/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86" name="Group 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7" name="AutoShape 58"/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AutoShape 59"/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7" name="Rectangle 60"/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88" name="Rectangle 61"/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89" name="Group 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5" name="AutoShape 63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AutoShape 64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0" name="Freeform 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1" name="Group 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3" name="AutoShape 6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AutoShape 68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2" name="Rectangle 69"/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3" name="Freeform 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4" name="Freeform 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5" name="Oval 72"/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7" name="AutoShape 74"/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8" name="AutoShape 75"/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9" name="Oval 76"/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0" name="Oval 77"/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800" kern="0">
                <a:solidFill>
                  <a:srgbClr val="FF0000"/>
                </a:solidFill>
              </a:endParaRPr>
            </a:p>
          </p:txBody>
        </p:sp>
        <p:sp>
          <p:nvSpPr>
            <p:cNvPr id="101" name="Oval 78"/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2" name="Rectangle 79"/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0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HTTP - Cont..</a:t>
            </a:r>
            <a:r>
              <a:rPr lang="is-IS" dirty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dirty="0"/>
              <a:t>A client initiates </a:t>
            </a:r>
            <a:r>
              <a:rPr lang="en-US" dirty="0">
                <a:solidFill>
                  <a:schemeClr val="accent6"/>
                </a:solidFill>
              </a:rPr>
              <a:t>TCP connection (creates socket) </a:t>
            </a:r>
            <a:r>
              <a:rPr lang="en-US" dirty="0"/>
              <a:t>to server using port </a:t>
            </a:r>
            <a:r>
              <a:rPr lang="en-US" dirty="0">
                <a:solidFill>
                  <a:schemeClr val="accent6"/>
                </a:solidFill>
              </a:rPr>
              <a:t>80</a:t>
            </a:r>
            <a:r>
              <a:rPr lang="en-US" dirty="0"/>
              <a:t>.</a:t>
            </a:r>
          </a:p>
          <a:p>
            <a:r>
              <a:rPr lang="en-US" dirty="0"/>
              <a:t>A server accepts TCP connection from client.</a:t>
            </a:r>
          </a:p>
          <a:p>
            <a:r>
              <a:rPr lang="en-US" dirty="0"/>
              <a:t>HTTP messages (application-layer protocol messages) exchanged between browser (HTTP client) and Web server (HTTP server).</a:t>
            </a:r>
          </a:p>
          <a:p>
            <a:r>
              <a:rPr lang="en-US" dirty="0"/>
              <a:t>HTTP is “</a:t>
            </a:r>
            <a:r>
              <a:rPr lang="en-US" dirty="0">
                <a:solidFill>
                  <a:schemeClr val="accent6"/>
                </a:solidFill>
              </a:rPr>
              <a:t>stateless protocol</a:t>
            </a:r>
            <a:r>
              <a:rPr lang="en-US" dirty="0"/>
              <a:t>”, server maintains no information about past client requests.</a:t>
            </a:r>
          </a:p>
          <a:p>
            <a:r>
              <a:rPr lang="en-US" dirty="0"/>
              <a:t>HTTP connection types are:</a:t>
            </a:r>
          </a:p>
          <a:p>
            <a:pPr lvl="1"/>
            <a:r>
              <a:rPr lang="en-US" dirty="0"/>
              <a:t>Non-persistent HTTP</a:t>
            </a:r>
          </a:p>
          <a:p>
            <a:pPr lvl="1"/>
            <a:r>
              <a:rPr lang="en-US" dirty="0"/>
              <a:t>Persistent HTTP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300BB-0684-3D4D-B567-35472858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Non-persistent HTTP &amp;</a:t>
            </a:r>
            <a:br>
              <a:rPr lang="en-US" dirty="0"/>
            </a:br>
            <a:r>
              <a:rPr lang="en-US" dirty="0"/>
              <a:t>Persistent HTTP Connection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6A5FEA-2519-DF4A-9E30-CE87FAAD5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1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C290E3E9-8906-CA43-84BA-1932115F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Non-persistent &amp; Persistent Connection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2107471-F6AE-5548-BB20-217F12698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dirty="0"/>
              <a:t>In Client-Server communication, Client making a series of requests to server, Server responding to each of the requests. </a:t>
            </a:r>
          </a:p>
          <a:p>
            <a:r>
              <a:rPr lang="en-US" dirty="0"/>
              <a:t>Series of requests may be made back-to-back or periodically at regular time interval.</a:t>
            </a:r>
          </a:p>
          <a:p>
            <a:r>
              <a:rPr lang="en-US" dirty="0"/>
              <a:t>So, Application developer need to make an important decision; </a:t>
            </a:r>
          </a:p>
          <a:p>
            <a:pPr lvl="1"/>
            <a:r>
              <a:rPr lang="en-US" dirty="0"/>
              <a:t>Should each request/response pair be sent over a separate TCP connection.</a:t>
            </a:r>
          </a:p>
          <a:p>
            <a:pPr lvl="1"/>
            <a:r>
              <a:rPr lang="en-US" dirty="0"/>
              <a:t>OR should all the requests and corresponding responses be sent over same TCP connection?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293A775-D285-7243-93F3-7AE22FB4B4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C187001-C427-7E47-BAD5-577D4185B5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042" y="3672559"/>
            <a:ext cx="1066800" cy="106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6C3E84D-84CE-B74D-82B8-0A3D1DF666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390" y="4509655"/>
            <a:ext cx="1422400" cy="1422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3A20ABC4-1347-9044-82CE-07C0C52DFF0F}"/>
              </a:ext>
            </a:extLst>
          </p:cNvPr>
          <p:cNvCxnSpPr>
            <a:cxnSpLocks/>
          </p:cNvCxnSpPr>
          <p:nvPr/>
        </p:nvCxnSpPr>
        <p:spPr>
          <a:xfrm>
            <a:off x="5019310" y="4053559"/>
            <a:ext cx="1046790" cy="45609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A3A3E301-4D1F-134F-B56E-579C0923C53C}"/>
              </a:ext>
            </a:extLst>
          </p:cNvPr>
          <p:cNvCxnSpPr>
            <a:cxnSpLocks/>
          </p:cNvCxnSpPr>
          <p:nvPr/>
        </p:nvCxnSpPr>
        <p:spPr>
          <a:xfrm>
            <a:off x="4925200" y="4509655"/>
            <a:ext cx="954190" cy="44167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2A8C4CC-030B-144B-999E-920BF0B65DC8}"/>
              </a:ext>
            </a:extLst>
          </p:cNvPr>
          <p:cNvCxnSpPr>
            <a:cxnSpLocks/>
          </p:cNvCxnSpPr>
          <p:nvPr/>
        </p:nvCxnSpPr>
        <p:spPr>
          <a:xfrm>
            <a:off x="4438354" y="4725555"/>
            <a:ext cx="1383568" cy="80755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7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repeatCount="indefinite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Non-persistent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IN" dirty="0"/>
              <a:t>A non-persistent connection is </a:t>
            </a:r>
            <a:r>
              <a:rPr lang="en-IN" dirty="0">
                <a:solidFill>
                  <a:schemeClr val="accent6"/>
                </a:solidFill>
              </a:rPr>
              <a:t>closed after the server sends the requested </a:t>
            </a:r>
            <a:r>
              <a:rPr lang="en-IN" dirty="0"/>
              <a:t>object to the client. </a:t>
            </a:r>
          </a:p>
          <a:p>
            <a:r>
              <a:rPr lang="en-IN" dirty="0"/>
              <a:t>The connection is used exactly for </a:t>
            </a:r>
            <a:r>
              <a:rPr lang="en-IN" dirty="0">
                <a:solidFill>
                  <a:schemeClr val="accent6"/>
                </a:solidFill>
              </a:rPr>
              <a:t>one request and one response</a:t>
            </a:r>
            <a:r>
              <a:rPr lang="en-IN" dirty="0"/>
              <a:t>.</a:t>
            </a:r>
            <a:endParaRPr lang="en-US" dirty="0"/>
          </a:p>
          <a:p>
            <a:r>
              <a:rPr lang="en-IN" dirty="0"/>
              <a:t>For downloading multiple objects, it required multiple connections.</a:t>
            </a:r>
            <a:endParaRPr lang="en-US" dirty="0"/>
          </a:p>
          <a:p>
            <a:r>
              <a:rPr lang="en-IN" dirty="0"/>
              <a:t>Non-persistent connections are the default mode for </a:t>
            </a:r>
            <a:r>
              <a:rPr lang="en-IN" dirty="0">
                <a:solidFill>
                  <a:schemeClr val="accent6"/>
                </a:solidFill>
              </a:rPr>
              <a:t>HTTP/1.0</a:t>
            </a:r>
            <a:r>
              <a:rPr lang="en-IN" dirty="0"/>
              <a:t>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Transferring a webpage from server to client, webpage consists of a base HTML file and 10 JPEG images. </a:t>
            </a:r>
          </a:p>
          <a:p>
            <a:r>
              <a:rPr lang="en-US" dirty="0"/>
              <a:t>Total 11 object are residing on server.</a:t>
            </a:r>
          </a:p>
        </p:txBody>
      </p:sp>
    </p:spTree>
    <p:extLst>
      <p:ext uri="{BB962C8B-B14F-4D97-AF65-F5344CB8AC3E}">
        <p14:creationId xmlns:p14="http://schemas.microsoft.com/office/powerpoint/2010/main" val="11337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6399427" y="4528566"/>
            <a:ext cx="3667127" cy="3148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1793084" y="5715790"/>
            <a:ext cx="3619499" cy="6088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1793084" y="4805292"/>
            <a:ext cx="4350539" cy="85255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6399427" y="3236176"/>
            <a:ext cx="3667127" cy="112804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1765394" y="2895600"/>
            <a:ext cx="4011215" cy="13264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6187354" y="1872771"/>
            <a:ext cx="4539527" cy="10782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1793085" y="1687283"/>
            <a:ext cx="4026691" cy="8697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Non-persistent HTTP – Cont.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     URL: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509712" y="836517"/>
            <a:ext cx="6996113" cy="457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None/>
            </a:pPr>
            <a:r>
              <a:rPr lang="en-US" altLang="en-US" b="1" dirty="0" err="1">
                <a:latin typeface="Courier New" charset="0"/>
              </a:rPr>
              <a:t>www.someSchool.edu</a:t>
            </a:r>
            <a:r>
              <a:rPr lang="en-US" altLang="en-US" b="1" dirty="0">
                <a:latin typeface="Courier New" charset="0"/>
              </a:rPr>
              <a:t>/</a:t>
            </a:r>
            <a:r>
              <a:rPr lang="en-US" altLang="en-US" b="1" dirty="0" err="1">
                <a:latin typeface="Courier New" charset="0"/>
              </a:rPr>
              <a:t>someDepartment</a:t>
            </a:r>
            <a:r>
              <a:rPr lang="en-US" altLang="en-US" b="1" dirty="0">
                <a:latin typeface="Courier New" charset="0"/>
              </a:rPr>
              <a:t>/</a:t>
            </a:r>
            <a:r>
              <a:rPr lang="en-US" altLang="en-US" b="1" dirty="0" err="1">
                <a:latin typeface="Courier New" charset="0"/>
              </a:rPr>
              <a:t>home.index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67" name="Rectangle 4"/>
          <p:cNvSpPr txBox="1">
            <a:spLocks noChangeArrowheads="1"/>
          </p:cNvSpPr>
          <p:nvPr/>
        </p:nvSpPr>
        <p:spPr>
          <a:xfrm>
            <a:off x="1774036" y="1653380"/>
            <a:ext cx="4452934" cy="1017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dirty="0">
                <a:solidFill>
                  <a:srgbClr val="CC0000"/>
                </a:solidFill>
                <a:ea typeface="ＭＳ Ｐゴシック" charset="-128"/>
              </a:rPr>
              <a:t>1a</a:t>
            </a:r>
            <a:r>
              <a:rPr lang="en-US" altLang="en-US" sz="1800" dirty="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en-US" sz="1800" dirty="0">
                <a:ea typeface="ＭＳ Ｐゴシック" charset="-128"/>
              </a:rPr>
              <a:t> HTTP client initiates TCP connection to HTTP server (process) at </a:t>
            </a:r>
            <a:r>
              <a:rPr lang="en-US" altLang="en-US" sz="1800" dirty="0" err="1">
                <a:ea typeface="ＭＳ Ｐゴシック" charset="-128"/>
              </a:rPr>
              <a:t>www.someSchool.edu</a:t>
            </a:r>
            <a:r>
              <a:rPr lang="en-US" altLang="en-US" sz="1800" dirty="0">
                <a:ea typeface="ＭＳ Ｐゴシック" charset="-128"/>
              </a:rPr>
              <a:t> on port 80</a:t>
            </a:r>
          </a:p>
        </p:txBody>
      </p:sp>
      <p:sp>
        <p:nvSpPr>
          <p:cNvPr id="68" name="Rectangle 6"/>
          <p:cNvSpPr>
            <a:spLocks noChangeArrowheads="1"/>
          </p:cNvSpPr>
          <p:nvPr/>
        </p:nvSpPr>
        <p:spPr bwMode="auto">
          <a:xfrm>
            <a:off x="6189266" y="1914129"/>
            <a:ext cx="44005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1b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server at host </a:t>
            </a:r>
            <a:r>
              <a:rPr lang="en-US" altLang="en-US" sz="1800" dirty="0" err="1">
                <a:latin typeface="+mn-lt"/>
              </a:rPr>
              <a:t>www.someSchool.edu</a:t>
            </a:r>
            <a:r>
              <a:rPr lang="en-US" altLang="en-US" sz="1800" dirty="0">
                <a:latin typeface="+mn-lt"/>
              </a:rPr>
              <a:t> waiting for TCP connection at port 80.  </a:t>
            </a:r>
            <a:r>
              <a:rPr lang="ja-JP" altLang="en-US" sz="1800" dirty="0">
                <a:latin typeface="+mn-lt"/>
              </a:rPr>
              <a:t>“</a:t>
            </a:r>
            <a:r>
              <a:rPr lang="en-US" altLang="ja-JP" sz="1800" dirty="0">
                <a:latin typeface="+mn-lt"/>
              </a:rPr>
              <a:t>accepts</a:t>
            </a:r>
            <a:r>
              <a:rPr lang="ja-JP" altLang="en-US" sz="1800" dirty="0">
                <a:latin typeface="+mn-lt"/>
              </a:rPr>
              <a:t>”</a:t>
            </a:r>
            <a:r>
              <a:rPr lang="en-US" altLang="ja-JP" sz="1800" dirty="0">
                <a:latin typeface="+mn-lt"/>
              </a:rPr>
              <a:t> connection, notifying client</a:t>
            </a:r>
            <a:endParaRPr lang="en-US" altLang="en-US" sz="1800" dirty="0">
              <a:latin typeface="+mn-lt"/>
            </a:endParaRPr>
          </a:p>
        </p:txBody>
      </p:sp>
      <p:sp>
        <p:nvSpPr>
          <p:cNvPr id="69" name="Line 8"/>
          <p:cNvSpPr>
            <a:spLocks noChangeShapeType="1"/>
          </p:cNvSpPr>
          <p:nvPr/>
        </p:nvSpPr>
        <p:spPr bwMode="auto">
          <a:xfrm>
            <a:off x="5272089" y="1972069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1771654" y="2830501"/>
            <a:ext cx="4024313" cy="145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2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client sends HTTP </a:t>
            </a:r>
            <a:r>
              <a:rPr lang="en-US" altLang="en-US" sz="1800" i="1" dirty="0">
                <a:solidFill>
                  <a:srgbClr val="000099"/>
                </a:solidFill>
                <a:latin typeface="+mn-lt"/>
              </a:rPr>
              <a:t>request message</a:t>
            </a:r>
            <a:r>
              <a:rPr lang="en-US" altLang="en-US" sz="1800" dirty="0">
                <a:latin typeface="+mn-lt"/>
              </a:rPr>
              <a:t> (containing URL) into TCP connection socket. Message indicates that client wants object </a:t>
            </a:r>
            <a:r>
              <a:rPr lang="en-US" altLang="en-US" sz="1800" dirty="0" err="1">
                <a:latin typeface="+mn-lt"/>
              </a:rPr>
              <a:t>someDepartment</a:t>
            </a:r>
            <a:r>
              <a:rPr lang="en-US" altLang="en-US" sz="1800" dirty="0">
                <a:latin typeface="+mn-lt"/>
              </a:rPr>
              <a:t>/</a:t>
            </a:r>
            <a:r>
              <a:rPr lang="en-US" altLang="en-US" sz="1800" dirty="0" err="1">
                <a:latin typeface="+mn-lt"/>
              </a:rPr>
              <a:t>home.index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 flipH="1">
            <a:off x="5272089" y="2688826"/>
            <a:ext cx="1095374" cy="38973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7"/>
          <p:cNvSpPr>
            <a:spLocks noChangeArrowheads="1"/>
          </p:cNvSpPr>
          <p:nvPr/>
        </p:nvSpPr>
        <p:spPr bwMode="auto">
          <a:xfrm>
            <a:off x="6401716" y="3215357"/>
            <a:ext cx="3810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3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server receives request message, forms </a:t>
            </a:r>
            <a:r>
              <a:rPr lang="en-US" altLang="en-US" sz="1800" i="1" dirty="0">
                <a:solidFill>
                  <a:srgbClr val="000099"/>
                </a:solidFill>
                <a:latin typeface="+mn-lt"/>
              </a:rPr>
              <a:t>response message</a:t>
            </a:r>
            <a:r>
              <a:rPr lang="en-US" altLang="en-US" sz="1800" dirty="0">
                <a:latin typeface="+mn-lt"/>
              </a:rPr>
              <a:t> containing requested object, and sends message into its socket</a:t>
            </a:r>
          </a:p>
        </p:txBody>
      </p:sp>
      <p:sp>
        <p:nvSpPr>
          <p:cNvPr id="73" name="Line 9"/>
          <p:cNvSpPr>
            <a:spLocks noChangeShapeType="1"/>
          </p:cNvSpPr>
          <p:nvPr/>
        </p:nvSpPr>
        <p:spPr bwMode="auto">
          <a:xfrm>
            <a:off x="5412584" y="3326250"/>
            <a:ext cx="1095376" cy="47955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 flipH="1">
            <a:off x="5412584" y="4185152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8"/>
          <p:cNvSpPr>
            <a:spLocks noChangeArrowheads="1"/>
          </p:cNvSpPr>
          <p:nvPr/>
        </p:nvSpPr>
        <p:spPr bwMode="auto">
          <a:xfrm>
            <a:off x="6343650" y="4490467"/>
            <a:ext cx="4324351" cy="49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  4.</a:t>
            </a:r>
            <a:r>
              <a:rPr lang="en-US" altLang="en-US" sz="1800" dirty="0">
                <a:latin typeface="+mn-lt"/>
              </a:rPr>
              <a:t> HTTP server closes TCP connection. </a:t>
            </a:r>
          </a:p>
        </p:txBody>
      </p:sp>
      <p:sp>
        <p:nvSpPr>
          <p:cNvPr id="76" name="Rectangle 6"/>
          <p:cNvSpPr txBox="1">
            <a:spLocks noChangeArrowheads="1"/>
          </p:cNvSpPr>
          <p:nvPr/>
        </p:nvSpPr>
        <p:spPr>
          <a:xfrm>
            <a:off x="1777209" y="4772025"/>
            <a:ext cx="4590254" cy="8960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9713">
              <a:buNone/>
            </a:pPr>
            <a:r>
              <a:rPr lang="en-US" altLang="en-US" sz="1800" dirty="0">
                <a:solidFill>
                  <a:srgbClr val="CC0000"/>
                </a:solidFill>
                <a:ea typeface="ＭＳ Ｐゴシック" charset="-128"/>
              </a:rPr>
              <a:t>5.</a:t>
            </a:r>
            <a:r>
              <a:rPr lang="en-US" altLang="en-US" sz="1800" dirty="0">
                <a:ea typeface="ＭＳ Ｐゴシック" charset="-128"/>
              </a:rPr>
              <a:t> HTTP client receives response message containing html file, displays html. Parsing html file, finds 10 referenced jpeg objects</a:t>
            </a:r>
          </a:p>
        </p:txBody>
      </p:sp>
      <p:sp>
        <p:nvSpPr>
          <p:cNvPr id="77" name="Rectangle 7"/>
          <p:cNvSpPr>
            <a:spLocks noChangeArrowheads="1"/>
          </p:cNvSpPr>
          <p:nvPr/>
        </p:nvSpPr>
        <p:spPr bwMode="auto">
          <a:xfrm>
            <a:off x="1793084" y="571579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6.</a:t>
            </a:r>
            <a:r>
              <a:rPr lang="en-US" altLang="en-US" sz="1800" dirty="0">
                <a:latin typeface="+mn-lt"/>
              </a:rPr>
              <a:t> Steps 1-5 repeated for each of 10 jpeg objects</a:t>
            </a:r>
          </a:p>
        </p:txBody>
      </p:sp>
      <p:grpSp>
        <p:nvGrpSpPr>
          <p:cNvPr id="85" name="Group 84"/>
          <p:cNvGrpSpPr/>
          <p:nvPr/>
        </p:nvGrpSpPr>
        <p:grpSpPr>
          <a:xfrm flipH="1">
            <a:off x="477667" y="1707002"/>
            <a:ext cx="745845" cy="4816934"/>
            <a:chOff x="-5046783" y="2095500"/>
            <a:chExt cx="12167477" cy="4816934"/>
          </a:xfrm>
        </p:grpSpPr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476250" y="2095500"/>
              <a:ext cx="0" cy="44958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4" name="Text Box 12"/>
            <p:cNvSpPr txBox="1">
              <a:spLocks noChangeArrowheads="1"/>
            </p:cNvSpPr>
            <p:nvPr/>
          </p:nvSpPr>
          <p:spPr bwMode="auto">
            <a:xfrm>
              <a:off x="-5046783" y="6512324"/>
              <a:ext cx="1216747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chemeClr val="accent6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03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9" grpId="0" animBg="1"/>
      <p:bldP spid="67" grpId="0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 animBg="1"/>
      <p:bldP spid="75" grpId="0"/>
      <p:bldP spid="76" grpId="0"/>
      <p:bldP spid="7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Non-persistent HTTP: Response time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dirty="0"/>
              <a:t>RTT(</a:t>
            </a:r>
            <a:r>
              <a:rPr lang="en-US" dirty="0">
                <a:solidFill>
                  <a:schemeClr val="accent6"/>
                </a:solidFill>
              </a:rPr>
              <a:t>round-trip time</a:t>
            </a:r>
            <a:r>
              <a:rPr lang="en-US" dirty="0"/>
              <a:t>): A time for a small packet to travel from client to server and vice versa.</a:t>
            </a:r>
          </a:p>
          <a:p>
            <a:r>
              <a:rPr lang="en-US" dirty="0"/>
              <a:t>HTTP response time:</a:t>
            </a:r>
          </a:p>
          <a:p>
            <a:pPr lvl="1"/>
            <a:r>
              <a:rPr lang="en-US" dirty="0"/>
              <a:t>One RTT to initiate TCP connection.</a:t>
            </a:r>
          </a:p>
          <a:p>
            <a:pPr lvl="1"/>
            <a:r>
              <a:rPr lang="en-US" dirty="0"/>
              <a:t>One RTT for HTTP request and first few bytes of HTTP response to return.</a:t>
            </a:r>
          </a:p>
          <a:p>
            <a:pPr lvl="1"/>
            <a:r>
              <a:rPr lang="en-US" dirty="0"/>
              <a:t>File transmission time</a:t>
            </a:r>
          </a:p>
          <a:p>
            <a:endParaRPr lang="en-US" dirty="0"/>
          </a:p>
        </p:txBody>
      </p:sp>
      <p:sp>
        <p:nvSpPr>
          <p:cNvPr id="63" name="Line 15"/>
          <p:cNvSpPr>
            <a:spLocks noChangeShapeType="1"/>
          </p:cNvSpPr>
          <p:nvPr/>
        </p:nvSpPr>
        <p:spPr bwMode="auto">
          <a:xfrm>
            <a:off x="9142412" y="2828925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4" name="Line 16"/>
          <p:cNvSpPr>
            <a:spLocks noChangeShapeType="1"/>
          </p:cNvSpPr>
          <p:nvPr/>
        </p:nvSpPr>
        <p:spPr bwMode="auto">
          <a:xfrm>
            <a:off x="10833099" y="2822575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9156699" y="3060701"/>
            <a:ext cx="1684338" cy="390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flipH="1">
            <a:off x="9142413" y="3498851"/>
            <a:ext cx="1673225" cy="403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7" name="Line 19"/>
          <p:cNvSpPr>
            <a:spLocks noChangeShapeType="1"/>
          </p:cNvSpPr>
          <p:nvPr/>
        </p:nvSpPr>
        <p:spPr bwMode="auto">
          <a:xfrm>
            <a:off x="9150349" y="4006851"/>
            <a:ext cx="1684338" cy="390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8" name="Line 20"/>
          <p:cNvSpPr>
            <a:spLocks noChangeShapeType="1"/>
          </p:cNvSpPr>
          <p:nvPr/>
        </p:nvSpPr>
        <p:spPr bwMode="auto">
          <a:xfrm flipH="1">
            <a:off x="9166225" y="4489450"/>
            <a:ext cx="1673225" cy="379412"/>
          </a:xfrm>
          <a:prstGeom prst="line">
            <a:avLst/>
          </a:prstGeom>
          <a:noFill/>
          <a:ln w="127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9" name="AutoShape 21"/>
          <p:cNvSpPr>
            <a:spLocks/>
          </p:cNvSpPr>
          <p:nvPr/>
        </p:nvSpPr>
        <p:spPr bwMode="auto">
          <a:xfrm>
            <a:off x="10912475" y="4405313"/>
            <a:ext cx="74613" cy="182563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altLang="en-US" sz="2400" kern="0">
              <a:solidFill>
                <a:srgbClr val="000000"/>
              </a:solidFill>
            </a:endParaRPr>
          </a:p>
        </p:txBody>
      </p:sp>
      <p:sp>
        <p:nvSpPr>
          <p:cNvPr id="70" name="Text Box 22"/>
          <p:cNvSpPr txBox="1">
            <a:spLocks noChangeArrowheads="1"/>
          </p:cNvSpPr>
          <p:nvPr/>
        </p:nvSpPr>
        <p:spPr bwMode="auto">
          <a:xfrm>
            <a:off x="10942637" y="4102100"/>
            <a:ext cx="9652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time to 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transmit 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file</a:t>
            </a:r>
          </a:p>
        </p:txBody>
      </p:sp>
      <p:sp>
        <p:nvSpPr>
          <p:cNvPr id="71" name="Line 23"/>
          <p:cNvSpPr>
            <a:spLocks noChangeShapeType="1"/>
          </p:cNvSpPr>
          <p:nvPr/>
        </p:nvSpPr>
        <p:spPr bwMode="auto">
          <a:xfrm>
            <a:off x="8751888" y="3035301"/>
            <a:ext cx="3905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" name="Text Box 24"/>
          <p:cNvSpPr txBox="1">
            <a:spLocks noChangeArrowheads="1"/>
          </p:cNvSpPr>
          <p:nvPr/>
        </p:nvSpPr>
        <p:spPr bwMode="auto">
          <a:xfrm>
            <a:off x="7621587" y="2747962"/>
            <a:ext cx="12319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initiate TCP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connection</a:t>
            </a:r>
          </a:p>
        </p:txBody>
      </p:sp>
      <p:sp>
        <p:nvSpPr>
          <p:cNvPr id="73" name="AutoShape 25"/>
          <p:cNvSpPr>
            <a:spLocks/>
          </p:cNvSpPr>
          <p:nvPr/>
        </p:nvSpPr>
        <p:spPr bwMode="auto">
          <a:xfrm>
            <a:off x="8886824" y="3086101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altLang="en-US" sz="2400" kern="0">
              <a:solidFill>
                <a:srgbClr val="000000"/>
              </a:solidFill>
            </a:endParaRPr>
          </a:p>
        </p:txBody>
      </p:sp>
      <p:sp>
        <p:nvSpPr>
          <p:cNvPr id="74" name="Text Box 26"/>
          <p:cNvSpPr txBox="1">
            <a:spLocks noChangeArrowheads="1"/>
          </p:cNvSpPr>
          <p:nvPr/>
        </p:nvSpPr>
        <p:spPr bwMode="auto">
          <a:xfrm>
            <a:off x="8404224" y="3297237"/>
            <a:ext cx="5778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000000"/>
                </a:solidFill>
              </a:rPr>
              <a:t>RTT</a:t>
            </a:r>
          </a:p>
        </p:txBody>
      </p:sp>
      <p:sp>
        <p:nvSpPr>
          <p:cNvPr id="75" name="Line 27"/>
          <p:cNvSpPr>
            <a:spLocks noChangeShapeType="1"/>
          </p:cNvSpPr>
          <p:nvPr/>
        </p:nvSpPr>
        <p:spPr bwMode="auto">
          <a:xfrm>
            <a:off x="8801100" y="3940175"/>
            <a:ext cx="3540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6" name="Text Box 28"/>
          <p:cNvSpPr txBox="1">
            <a:spLocks noChangeArrowheads="1"/>
          </p:cNvSpPr>
          <p:nvPr/>
        </p:nvSpPr>
        <p:spPr bwMode="auto">
          <a:xfrm>
            <a:off x="8050212" y="3640137"/>
            <a:ext cx="8620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request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file</a:t>
            </a:r>
          </a:p>
        </p:txBody>
      </p:sp>
      <p:sp>
        <p:nvSpPr>
          <p:cNvPr id="77" name="AutoShape 29"/>
          <p:cNvSpPr>
            <a:spLocks/>
          </p:cNvSpPr>
          <p:nvPr/>
        </p:nvSpPr>
        <p:spPr bwMode="auto">
          <a:xfrm>
            <a:off x="8893174" y="3995738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altLang="en-US" sz="2400" kern="0">
              <a:solidFill>
                <a:srgbClr val="000000"/>
              </a:solidFill>
            </a:endParaRPr>
          </a:p>
        </p:txBody>
      </p:sp>
      <p:sp>
        <p:nvSpPr>
          <p:cNvPr id="78" name="Text Box 30"/>
          <p:cNvSpPr txBox="1">
            <a:spLocks noChangeArrowheads="1"/>
          </p:cNvSpPr>
          <p:nvPr/>
        </p:nvSpPr>
        <p:spPr bwMode="auto">
          <a:xfrm>
            <a:off x="8423274" y="4219576"/>
            <a:ext cx="57785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000000"/>
                </a:solidFill>
              </a:rPr>
              <a:t>RTT</a:t>
            </a:r>
          </a:p>
        </p:txBody>
      </p:sp>
      <p:sp>
        <p:nvSpPr>
          <p:cNvPr id="79" name="Line 35"/>
          <p:cNvSpPr>
            <a:spLocks noChangeShapeType="1"/>
          </p:cNvSpPr>
          <p:nvPr/>
        </p:nvSpPr>
        <p:spPr bwMode="auto">
          <a:xfrm flipH="1">
            <a:off x="8812212" y="4929187"/>
            <a:ext cx="3429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0" name="Text Box 36"/>
          <p:cNvSpPr txBox="1">
            <a:spLocks noChangeArrowheads="1"/>
          </p:cNvSpPr>
          <p:nvPr/>
        </p:nvSpPr>
        <p:spPr bwMode="auto">
          <a:xfrm>
            <a:off x="8269287" y="4776787"/>
            <a:ext cx="9509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file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received</a:t>
            </a:r>
          </a:p>
        </p:txBody>
      </p:sp>
      <p:sp>
        <p:nvSpPr>
          <p:cNvPr id="81" name="Text Box 37"/>
          <p:cNvSpPr txBox="1">
            <a:spLocks noChangeArrowheads="1"/>
          </p:cNvSpPr>
          <p:nvPr/>
        </p:nvSpPr>
        <p:spPr bwMode="auto">
          <a:xfrm>
            <a:off x="8916988" y="5675312"/>
            <a:ext cx="5683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82" name="Text Box 38"/>
          <p:cNvSpPr txBox="1">
            <a:spLocks noChangeArrowheads="1"/>
          </p:cNvSpPr>
          <p:nvPr/>
        </p:nvSpPr>
        <p:spPr bwMode="auto">
          <a:xfrm>
            <a:off x="10594975" y="5657850"/>
            <a:ext cx="568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000000"/>
                </a:solidFill>
              </a:rPr>
              <a:t>time</a:t>
            </a:r>
          </a:p>
        </p:txBody>
      </p:sp>
      <p:grpSp>
        <p:nvGrpSpPr>
          <p:cNvPr id="83" name="Group 43"/>
          <p:cNvGrpSpPr>
            <a:grpSpLocks/>
          </p:cNvGrpSpPr>
          <p:nvPr/>
        </p:nvGrpSpPr>
        <p:grpSpPr bwMode="auto">
          <a:xfrm>
            <a:off x="10633075" y="2055813"/>
            <a:ext cx="423863" cy="684213"/>
            <a:chOff x="4140" y="429"/>
            <a:chExt cx="1425" cy="2396"/>
          </a:xfrm>
        </p:grpSpPr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5" name="Rectangle 45"/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86" name="Freeform 4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8" name="Rectangle 48"/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89" name="Group 4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50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AutoShape 51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0" name="Rectangle 52"/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91" name="Group 5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54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AutoShape 55"/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2" name="Rectangle 56"/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3" name="Rectangle 57"/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94" name="Group 5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59"/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AutoShape 60"/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5" name="Freeform 6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6" name="Group 6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63"/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AutoShape 64"/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7" name="Rectangle 65"/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8" name="Freeform 6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9" name="Freeform 6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1" name="Freeform 6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2" name="AutoShape 70"/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3" name="AutoShape 71"/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800" kern="0">
                <a:solidFill>
                  <a:srgbClr val="FF0000"/>
                </a:solidFill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7" name="Rectangle 75"/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116" name="Group 76"/>
          <p:cNvGrpSpPr>
            <a:grpSpLocks/>
          </p:cNvGrpSpPr>
          <p:nvPr/>
        </p:nvGrpSpPr>
        <p:grpSpPr bwMode="auto">
          <a:xfrm>
            <a:off x="8631237" y="2078038"/>
            <a:ext cx="698500" cy="709613"/>
            <a:chOff x="-44" y="1473"/>
            <a:chExt cx="981" cy="1105"/>
          </a:xfrm>
        </p:grpSpPr>
        <p:pic>
          <p:nvPicPr>
            <p:cNvPr id="117" name="Picture 77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7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1461622" y="3147881"/>
            <a:ext cx="4518335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/>
              <a:t>Non-persistent HTTP response time = </a:t>
            </a:r>
          </a:p>
          <a:p>
            <a:pPr algn="ctr"/>
            <a:r>
              <a:rPr lang="en-US" sz="2400" i="1" dirty="0"/>
              <a:t>2RTT  </a:t>
            </a:r>
          </a:p>
          <a:p>
            <a:pPr algn="ctr"/>
            <a:r>
              <a:rPr lang="en-US" sz="2400" i="1" dirty="0"/>
              <a:t>+  </a:t>
            </a:r>
          </a:p>
          <a:p>
            <a:pPr algn="ctr"/>
            <a:r>
              <a:rPr lang="en-US" sz="2400" i="1" dirty="0"/>
              <a:t>file transmission time</a:t>
            </a:r>
          </a:p>
        </p:txBody>
      </p:sp>
    </p:spTree>
    <p:extLst>
      <p:ext uri="{BB962C8B-B14F-4D97-AF65-F5344CB8AC3E}">
        <p14:creationId xmlns:p14="http://schemas.microsoft.com/office/powerpoint/2010/main" val="187618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81" grpId="0"/>
      <p:bldP spid="82" grpId="0"/>
      <p:bldP spid="1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Persistent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 lvl="0"/>
            <a:r>
              <a:rPr lang="en-IN" dirty="0"/>
              <a:t>Server </a:t>
            </a:r>
            <a:r>
              <a:rPr lang="en-IN" dirty="0">
                <a:solidFill>
                  <a:schemeClr val="accent6"/>
                </a:solidFill>
              </a:rPr>
              <a:t>leaves the TCP connection </a:t>
            </a:r>
            <a:r>
              <a:rPr lang="en-IN" dirty="0"/>
              <a:t>open after sending responses. </a:t>
            </a:r>
          </a:p>
          <a:p>
            <a:pPr lvl="0"/>
            <a:r>
              <a:rPr lang="en-IN" dirty="0"/>
              <a:t>Subsequent HTTP messages between same client and server sent over </a:t>
            </a:r>
            <a:r>
              <a:rPr lang="en-IN" dirty="0">
                <a:solidFill>
                  <a:schemeClr val="accent6"/>
                </a:solidFill>
              </a:rPr>
              <a:t>open connection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The server closes the connection only when it is not used for a certain configurable amount of time. </a:t>
            </a:r>
            <a:endParaRPr lang="en-US" dirty="0"/>
          </a:p>
          <a:p>
            <a:pPr lvl="0"/>
            <a:r>
              <a:rPr lang="en-IN" dirty="0"/>
              <a:t>It requires as little as one round-trip time (RTT) for all the referenced objects.</a:t>
            </a:r>
            <a:endParaRPr lang="en-US" dirty="0"/>
          </a:p>
          <a:p>
            <a:pPr lvl="0"/>
            <a:r>
              <a:rPr lang="en-IN" dirty="0"/>
              <a:t>With persistent connections, the performance is improved by 20%.</a:t>
            </a:r>
            <a:endParaRPr lang="en-US" dirty="0"/>
          </a:p>
          <a:p>
            <a:r>
              <a:rPr lang="en-IN" dirty="0"/>
              <a:t>Persistent connections are the default mode </a:t>
            </a:r>
            <a:r>
              <a:rPr lang="en-IN" dirty="0">
                <a:solidFill>
                  <a:schemeClr val="accent6"/>
                </a:solidFill>
              </a:rPr>
              <a:t>for HTTP/1.1</a:t>
            </a:r>
            <a:r>
              <a:rPr lang="en-IN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2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HTTP Message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Two types: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Request Message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Response Message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dirty="0"/>
              <a:t>It is in ASCII format which means that human-readable format.</a:t>
            </a:r>
          </a:p>
          <a:p>
            <a:pPr lvl="0"/>
            <a:r>
              <a:rPr lang="en-IN" dirty="0"/>
              <a:t>HTTP request message consist three part:</a:t>
            </a:r>
          </a:p>
          <a:p>
            <a:pPr lvl="1"/>
            <a:r>
              <a:rPr lang="en-IN" dirty="0"/>
              <a:t>Request line</a:t>
            </a:r>
            <a:endParaRPr lang="en-US" dirty="0"/>
          </a:p>
          <a:p>
            <a:pPr lvl="1"/>
            <a:r>
              <a:rPr lang="en-IN" dirty="0"/>
              <a:t>Header line</a:t>
            </a:r>
            <a:endParaRPr lang="en-US" dirty="0"/>
          </a:p>
          <a:p>
            <a:pPr lvl="1"/>
            <a:r>
              <a:rPr lang="en-IN" dirty="0"/>
              <a:t>Carriage return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746251" y="3036889"/>
            <a:ext cx="20555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request line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(GET, POST,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HEAD commands)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3124200" y="3269079"/>
            <a:ext cx="1193800" cy="245646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4194176" y="3705225"/>
            <a:ext cx="149225" cy="1957388"/>
          </a:xfrm>
          <a:custGeom>
            <a:avLst/>
            <a:gdLst>
              <a:gd name="T0" fmla="*/ 2147483646 w 150"/>
              <a:gd name="T1" fmla="*/ 2147483646 h 924"/>
              <a:gd name="T2" fmla="*/ 0 w 150"/>
              <a:gd name="T3" fmla="*/ 0 h 924"/>
              <a:gd name="T4" fmla="*/ 0 w 150"/>
              <a:gd name="T5" fmla="*/ 2147483646 h 924"/>
              <a:gd name="T6" fmla="*/ 2147483646 w 150"/>
              <a:gd name="T7" fmla="*/ 2147483646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3361463" y="4222750"/>
            <a:ext cx="8771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header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 lines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3581401" y="5789613"/>
            <a:ext cx="763589" cy="7521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712913" y="5121276"/>
            <a:ext cx="226857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carriage return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(line feed at start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of line indicates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end of header lines)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4333876" y="3403601"/>
            <a:ext cx="6054725" cy="256857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GET /</a:t>
            </a:r>
            <a:r>
              <a:rPr lang="en-US" altLang="en-US" sz="1800" b="1" dirty="0" err="1">
                <a:latin typeface="Courier New" charset="0"/>
              </a:rPr>
              <a:t>index.html</a:t>
            </a:r>
            <a:r>
              <a:rPr lang="en-US" altLang="en-US" sz="1800" b="1" dirty="0">
                <a:latin typeface="Courier New" charset="0"/>
              </a:rPr>
              <a:t> HTTP/1.1\r\n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Host: www-</a:t>
            </a:r>
            <a:r>
              <a:rPr lang="en-US" altLang="en-US" sz="1800" b="1" dirty="0" err="1">
                <a:latin typeface="Courier New" charset="0"/>
              </a:rPr>
              <a:t>net.cs.umass.edu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User-Agent: Firefox/3.6.10\r\n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Accept: text/</a:t>
            </a:r>
            <a:r>
              <a:rPr lang="en-US" altLang="en-US" sz="1800" b="1" dirty="0" err="1">
                <a:latin typeface="Courier New" charset="0"/>
              </a:rPr>
              <a:t>html,application</a:t>
            </a:r>
            <a:r>
              <a:rPr lang="en-US" altLang="en-US" sz="1800" b="1" dirty="0">
                <a:latin typeface="Courier New" charset="0"/>
              </a:rPr>
              <a:t>/</a:t>
            </a:r>
            <a:r>
              <a:rPr lang="en-US" altLang="en-US" sz="1800" b="1" dirty="0" err="1">
                <a:latin typeface="Courier New" charset="0"/>
              </a:rPr>
              <a:t>xhtml+xml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Accept-Language: </a:t>
            </a:r>
            <a:r>
              <a:rPr lang="en-US" altLang="en-US" sz="1800" b="1" dirty="0" err="1">
                <a:latin typeface="Courier New" charset="0"/>
              </a:rPr>
              <a:t>en-us,en;q</a:t>
            </a:r>
            <a:r>
              <a:rPr lang="en-US" altLang="en-US" sz="1800" b="1" dirty="0">
                <a:latin typeface="Courier New" charset="0"/>
              </a:rPr>
              <a:t>=0.5\r\n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Accept-Encoding: </a:t>
            </a:r>
            <a:r>
              <a:rPr lang="en-US" altLang="en-US" sz="1800" b="1" dirty="0" err="1">
                <a:latin typeface="Courier New" charset="0"/>
              </a:rPr>
              <a:t>gzip,deflate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Accept-Charset: ISO-8859-1,utf-8;q=0.7\r\n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115\r\n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\r\n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7858125" y="2921000"/>
            <a:ext cx="166688" cy="51435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7908926" y="2633663"/>
            <a:ext cx="22585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+mn-lt"/>
              </a:rPr>
              <a:t>carriage return character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8061325" y="2930525"/>
            <a:ext cx="17508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+mn-lt"/>
              </a:rPr>
              <a:t>line-feed character</a:t>
            </a: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>
            <a:off x="8139113" y="3230563"/>
            <a:ext cx="80962" cy="252412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19" grpId="0" animBg="1"/>
      <p:bldP spid="20" grpId="0"/>
      <p:bldP spid="21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39F59-EE68-1A44-8C77-E8F61610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92ADD07-D064-7441-8F16-0D8825D33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71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/>
              <a:t>HTTP Request Message -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The request line has three fields: </a:t>
            </a:r>
            <a:r>
              <a:rPr lang="en-US" dirty="0">
                <a:solidFill>
                  <a:schemeClr val="accent6"/>
                </a:solidFill>
              </a:rPr>
              <a:t>Method</a:t>
            </a:r>
            <a:r>
              <a:rPr lang="en-US" dirty="0"/>
              <a:t> field, </a:t>
            </a:r>
            <a:r>
              <a:rPr lang="en-US" dirty="0">
                <a:solidFill>
                  <a:schemeClr val="accent6"/>
                </a:solidFill>
              </a:rPr>
              <a:t>URL</a:t>
            </a:r>
            <a:r>
              <a:rPr lang="en-US" dirty="0"/>
              <a:t> field, and </a:t>
            </a:r>
            <a:r>
              <a:rPr lang="en-US" dirty="0">
                <a:solidFill>
                  <a:schemeClr val="accent6"/>
                </a:solidFill>
              </a:rPr>
              <a:t>HTTP version</a:t>
            </a:r>
            <a:r>
              <a:rPr lang="en-US" dirty="0"/>
              <a:t> field. </a:t>
            </a:r>
          </a:p>
          <a:p>
            <a:r>
              <a:rPr lang="en-US" dirty="0"/>
              <a:t>The method field can take on several different values, including GET, POST, HEAD, PUT, and DELETE.</a:t>
            </a:r>
          </a:p>
          <a:p>
            <a:r>
              <a:rPr lang="en-US" dirty="0"/>
              <a:t>In above message, browser is requesting the object /</a:t>
            </a:r>
            <a:r>
              <a:rPr lang="en-US" dirty="0" err="1"/>
              <a:t>somedir</a:t>
            </a:r>
            <a:r>
              <a:rPr lang="en-US" dirty="0"/>
              <a:t>/</a:t>
            </a:r>
            <a:r>
              <a:rPr lang="en-US" dirty="0" err="1"/>
              <a:t>page.html</a:t>
            </a:r>
            <a:r>
              <a:rPr lang="en-US" dirty="0"/>
              <a:t> and version is self-explanatory; browser implements version HTTP/1.1.</a:t>
            </a:r>
          </a:p>
          <a:p>
            <a:r>
              <a:rPr lang="en-US" dirty="0"/>
              <a:t>The header line Host: www-</a:t>
            </a:r>
            <a:r>
              <a:rPr lang="en-US" dirty="0" err="1"/>
              <a:t>net.cs.umass.edu</a:t>
            </a:r>
            <a:r>
              <a:rPr lang="en-US" dirty="0"/>
              <a:t> specifies the host on which the object resides.</a:t>
            </a:r>
          </a:p>
          <a:p>
            <a:r>
              <a:rPr lang="en-US" dirty="0"/>
              <a:t>User agent indicate browser name and version.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IN" dirty="0"/>
              <a:t>HTTP response message consist of three part</a:t>
            </a:r>
            <a:r>
              <a:rPr lang="en-US" dirty="0"/>
              <a:t>: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Status line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Header line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Data (Entity body)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714500" y="2514601"/>
            <a:ext cx="165417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status line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(protocol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status code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status phrase)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2895601" y="2795588"/>
            <a:ext cx="835025" cy="48869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3581401" y="3078162"/>
            <a:ext cx="257175" cy="2941638"/>
          </a:xfrm>
          <a:custGeom>
            <a:avLst/>
            <a:gdLst>
              <a:gd name="T0" fmla="*/ 2147483646 w 162"/>
              <a:gd name="T1" fmla="*/ 2147483646 h 1428"/>
              <a:gd name="T2" fmla="*/ 0 w 162"/>
              <a:gd name="T3" fmla="*/ 0 h 1428"/>
              <a:gd name="T4" fmla="*/ 0 w 162"/>
              <a:gd name="T5" fmla="*/ 2147483646 h 1428"/>
              <a:gd name="T6" fmla="*/ 2147483646 w 162"/>
              <a:gd name="T7" fmla="*/ 2147483646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698819" y="3967237"/>
            <a:ext cx="8771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header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 lines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2971801" y="5981710"/>
            <a:ext cx="758825" cy="11429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774093" y="5394326"/>
            <a:ext cx="12702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data, e.g.,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requested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HTML file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767138" y="2743201"/>
            <a:ext cx="6311900" cy="355917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HTTP Response Message -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IN" dirty="0"/>
              <a:t>The status line has three fields: </a:t>
            </a:r>
            <a:r>
              <a:rPr lang="en-IN" dirty="0">
                <a:solidFill>
                  <a:schemeClr val="accent6"/>
                </a:solidFill>
              </a:rPr>
              <a:t>protocol version </a:t>
            </a:r>
            <a:r>
              <a:rPr lang="en-IN" dirty="0"/>
              <a:t>field, </a:t>
            </a:r>
            <a:r>
              <a:rPr lang="en-IN" dirty="0">
                <a:solidFill>
                  <a:schemeClr val="accent6"/>
                </a:solidFill>
              </a:rPr>
              <a:t>status code </a:t>
            </a:r>
            <a:r>
              <a:rPr lang="en-IN" dirty="0"/>
              <a:t>and </a:t>
            </a:r>
            <a:r>
              <a:rPr lang="en-IN" dirty="0">
                <a:solidFill>
                  <a:schemeClr val="accent6"/>
                </a:solidFill>
              </a:rPr>
              <a:t>corresponding status message</a:t>
            </a:r>
            <a:r>
              <a:rPr lang="en-IN" dirty="0"/>
              <a:t>. </a:t>
            </a:r>
            <a:endParaRPr lang="en-US" dirty="0"/>
          </a:p>
          <a:p>
            <a:pPr lvl="0"/>
            <a:r>
              <a:rPr lang="en-IN" dirty="0"/>
              <a:t>In below example, the status line indicates that the server is using HTTP/1.1 and that everything is OK.</a:t>
            </a:r>
            <a:endParaRPr lang="en-US" dirty="0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xmlns="" id="{941942D6-B96D-624F-BEE6-C980F4438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50" y="2713613"/>
            <a:ext cx="7505700" cy="284154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 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438861A-54E7-7E40-B4D2-BB6BF2AB1B50}"/>
              </a:ext>
            </a:extLst>
          </p:cNvPr>
          <p:cNvSpPr txBox="1"/>
          <p:nvPr/>
        </p:nvSpPr>
        <p:spPr>
          <a:xfrm>
            <a:off x="2343000" y="5632681"/>
            <a:ext cx="750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dirty="0">
                <a:solidFill>
                  <a:srgbClr val="FF0000"/>
                </a:solidFill>
              </a:rPr>
              <a:t>Date</a:t>
            </a:r>
            <a:r>
              <a:rPr lang="en-IN" sz="2200" dirty="0"/>
              <a:t>: header line indicates the time and date when the HTTP response was created and sent by the server.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ABC7BD-D9AE-194A-A1CD-102C4096A1BF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Server</a:t>
            </a:r>
            <a:r>
              <a:rPr lang="en-IN" sz="2400" dirty="0"/>
              <a:t>: header line indicates that the message was generated by an Apache Web server.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4DA0617-AEB9-5C42-B15A-333EF597DB07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Last-Modified</a:t>
            </a:r>
            <a:r>
              <a:rPr lang="en-IN" sz="2400" dirty="0"/>
              <a:t>: header line indicates the time and date when the object was created or last modified.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9DF18D-3D2F-0C40-9BAB-143DA0887328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Content-Length</a:t>
            </a:r>
            <a:r>
              <a:rPr lang="en-IN" sz="2400" dirty="0"/>
              <a:t>: header line indicates the number of bytes in the object being sent.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0071CA-6752-F548-9C8E-BDC90A9B0EEB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Content-Type</a:t>
            </a:r>
            <a:r>
              <a:rPr lang="en-IN" sz="2400" dirty="0"/>
              <a:t>: header line indicates that the object in the entity body is HTML text.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11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dirty="0"/>
              <a:t>A status code appears in 1st line in server-to-client response message.</a:t>
            </a:r>
          </a:p>
          <a:p>
            <a:r>
              <a:rPr lang="en-US" dirty="0"/>
              <a:t>Some sample codes:</a:t>
            </a:r>
          </a:p>
          <a:p>
            <a:pPr lvl="1"/>
            <a:r>
              <a:rPr lang="en-US" dirty="0"/>
              <a:t>200 OK</a:t>
            </a:r>
          </a:p>
          <a:p>
            <a:pPr lvl="2"/>
            <a:r>
              <a:rPr lang="en-US" dirty="0"/>
              <a:t>Request succeeded, requested object later in this message</a:t>
            </a:r>
          </a:p>
          <a:p>
            <a:pPr lvl="1"/>
            <a:r>
              <a:rPr lang="en-US" dirty="0"/>
              <a:t>301 Moved Permanently</a:t>
            </a:r>
          </a:p>
          <a:p>
            <a:pPr lvl="2"/>
            <a:r>
              <a:rPr lang="en-US" dirty="0"/>
              <a:t>Requested object moved, new location specified later in this message(Location)</a:t>
            </a:r>
          </a:p>
          <a:p>
            <a:pPr lvl="1"/>
            <a:r>
              <a:rPr lang="en-US" dirty="0"/>
              <a:t>400 Bad Request</a:t>
            </a:r>
          </a:p>
          <a:p>
            <a:pPr lvl="2"/>
            <a:r>
              <a:rPr lang="en-US" dirty="0"/>
              <a:t>Request message not understood by server</a:t>
            </a:r>
          </a:p>
          <a:p>
            <a:pPr lvl="1"/>
            <a:r>
              <a:rPr lang="en-US" dirty="0"/>
              <a:t>404 Not Found</a:t>
            </a:r>
          </a:p>
          <a:p>
            <a:pPr lvl="2"/>
            <a:r>
              <a:rPr lang="en-US" dirty="0"/>
              <a:t>Requested document not found on this server</a:t>
            </a:r>
          </a:p>
          <a:p>
            <a:pPr lvl="1"/>
            <a:r>
              <a:rPr lang="en-US" dirty="0"/>
              <a:t>505 HTTP Version Not Supported</a:t>
            </a:r>
          </a:p>
          <a:p>
            <a:pPr lvl="2"/>
            <a:r>
              <a:rPr lang="en-US" dirty="0"/>
              <a:t>Requested http version not support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Principles of Computer Applications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Browser, Web Server, Email, P2P Applications </a:t>
            </a:r>
            <a:r>
              <a:rPr lang="en-US" dirty="0" err="1">
                <a:solidFill>
                  <a:schemeClr val="accent6"/>
                </a:solidFill>
              </a:rPr>
              <a:t>etc</a:t>
            </a:r>
            <a:r>
              <a:rPr lang="is-IS" dirty="0">
                <a:solidFill>
                  <a:schemeClr val="accent6"/>
                </a:solidFill>
              </a:rPr>
              <a:t>…</a:t>
            </a:r>
          </a:p>
          <a:p>
            <a:r>
              <a:rPr lang="is-IS" dirty="0"/>
              <a:t>Application Layer </a:t>
            </a:r>
            <a:r>
              <a:rPr lang="is-IS" dirty="0">
                <a:solidFill>
                  <a:schemeClr val="accent6"/>
                </a:solidFill>
              </a:rPr>
              <a:t>(TCP – UDP Services) 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r>
              <a:rPr lang="en-US" dirty="0"/>
              <a:t>Web </a:t>
            </a:r>
            <a:r>
              <a:rPr lang="en-US" dirty="0">
                <a:solidFill>
                  <a:schemeClr val="accent6"/>
                </a:solidFill>
              </a:rPr>
              <a:t>(Web Pages – Objects like html, jpeg, mp3, </a:t>
            </a:r>
            <a:r>
              <a:rPr lang="en-US" dirty="0" err="1">
                <a:solidFill>
                  <a:schemeClr val="accent6"/>
                </a:solidFill>
              </a:rPr>
              <a:t>etc</a:t>
            </a:r>
            <a:r>
              <a:rPr lang="is-IS" dirty="0">
                <a:solidFill>
                  <a:schemeClr val="accent6"/>
                </a:solidFill>
              </a:rPr>
              <a:t>…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  <a:p>
            <a:r>
              <a:rPr lang="en-US" dirty="0"/>
              <a:t>HTTP </a:t>
            </a:r>
            <a:r>
              <a:rPr lang="en-US" dirty="0">
                <a:solidFill>
                  <a:schemeClr val="accent6"/>
                </a:solidFill>
              </a:rPr>
              <a:t>(TCP connection, port-80, persistent &amp; non-persistent conn.), Request &amp; Response Message format, Cookies, Web caches, FTP, Port-21</a:t>
            </a:r>
          </a:p>
          <a:p>
            <a:r>
              <a:rPr lang="en-US" dirty="0"/>
              <a:t>E-mail </a:t>
            </a:r>
            <a:r>
              <a:rPr lang="en-US" dirty="0">
                <a:solidFill>
                  <a:schemeClr val="accent6"/>
                </a:solidFill>
              </a:rPr>
              <a:t>(User agent, Mail Server, SMTP port - 25), POP3, IMAP</a:t>
            </a:r>
          </a:p>
          <a:p>
            <a:r>
              <a:rPr lang="en-US" dirty="0"/>
              <a:t>DNS </a:t>
            </a:r>
            <a:r>
              <a:rPr lang="en-US" dirty="0">
                <a:solidFill>
                  <a:schemeClr val="accent6"/>
                </a:solidFill>
              </a:rPr>
              <a:t>(Domain names to IP Address), hierarchy structure</a:t>
            </a:r>
          </a:p>
          <a:p>
            <a:r>
              <a:rPr lang="en-US" dirty="0"/>
              <a:t>Socket programming with TCP and UDP </a:t>
            </a:r>
            <a:r>
              <a:rPr lang="en-US" dirty="0">
                <a:solidFill>
                  <a:schemeClr val="accent6"/>
                </a:solidFill>
              </a:rPr>
              <a:t>(TCP – </a:t>
            </a:r>
            <a:r>
              <a:rPr lang="en-US" dirty="0" err="1">
                <a:solidFill>
                  <a:schemeClr val="accent6"/>
                </a:solidFill>
              </a:rPr>
              <a:t>Sock_Stream</a:t>
            </a:r>
            <a:r>
              <a:rPr lang="en-US" dirty="0">
                <a:solidFill>
                  <a:schemeClr val="accent6"/>
                </a:solidFill>
              </a:rPr>
              <a:t>, UDP – </a:t>
            </a:r>
            <a:r>
              <a:rPr lang="en-US" dirty="0" err="1">
                <a:solidFill>
                  <a:schemeClr val="accent6"/>
                </a:solidFill>
              </a:rPr>
              <a:t>Sock_DGram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85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9">
            <a:extLst>
              <a:ext uri="{FF2B5EF4-FFF2-40B4-BE49-F238E27FC236}">
                <a16:creationId xmlns:a16="http://schemas.microsoft.com/office/drawing/2014/main" xmlns="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maulik.trivedi@darshan.ac.in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9998265805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xmlns="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Maulik Trivedi</a:t>
            </a:r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xmlns="" id="{DCE116E1-3FD6-4C4A-A41E-E0737BF664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3BE456-33E7-B748-B5B3-F501CA8044F3}"/>
              </a:ext>
            </a:extLst>
          </p:cNvPr>
          <p:cNvSpPr txBox="1">
            <a:spLocks/>
          </p:cNvSpPr>
          <p:nvPr/>
        </p:nvSpPr>
        <p:spPr>
          <a:xfrm>
            <a:off x="2734156" y="172784"/>
            <a:ext cx="4646358" cy="73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/>
              <a:t>Computer Networks </a:t>
            </a:r>
            <a:r>
              <a:rPr lang="en-US"/>
              <a:t>(CN)</a:t>
            </a:r>
          </a:p>
          <a:p>
            <a:pPr>
              <a:spcAft>
                <a:spcPts val="600"/>
              </a:spcAft>
            </a:pPr>
            <a:r>
              <a:rPr lang="en-US"/>
              <a:t>GTU #3150710</a:t>
            </a:r>
          </a:p>
        </p:txBody>
      </p:sp>
    </p:spTree>
    <p:extLst>
      <p:ext uri="{BB962C8B-B14F-4D97-AF65-F5344CB8AC3E}">
        <p14:creationId xmlns:p14="http://schemas.microsoft.com/office/powerpoint/2010/main" val="396765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just"/>
            <a:r>
              <a:rPr lang="en-IN" dirty="0"/>
              <a:t>A Network application is an application </a:t>
            </a:r>
            <a:r>
              <a:rPr lang="en-IN" dirty="0">
                <a:solidFill>
                  <a:schemeClr val="accent6"/>
                </a:solidFill>
              </a:rPr>
              <a:t>running on one host </a:t>
            </a:r>
            <a:r>
              <a:rPr lang="en-IN" dirty="0"/>
              <a:t>and provides a </a:t>
            </a:r>
            <a:r>
              <a:rPr lang="en-IN" dirty="0">
                <a:solidFill>
                  <a:schemeClr val="accent6"/>
                </a:solidFill>
              </a:rPr>
              <a:t>communication</a:t>
            </a:r>
            <a:r>
              <a:rPr lang="en-IN" dirty="0"/>
              <a:t> to another application </a:t>
            </a:r>
            <a:r>
              <a:rPr lang="en-IN" dirty="0">
                <a:solidFill>
                  <a:schemeClr val="accent6"/>
                </a:solidFill>
              </a:rPr>
              <a:t>running on a different host</a:t>
            </a:r>
            <a:r>
              <a:rPr lang="en-IN" dirty="0"/>
              <a:t>. </a:t>
            </a:r>
            <a:endParaRPr lang="en-US" dirty="0"/>
          </a:p>
          <a:p>
            <a:pPr lvl="0" algn="just"/>
            <a:r>
              <a:rPr lang="en-IN" dirty="0"/>
              <a:t>A network application development is writing </a:t>
            </a:r>
            <a:r>
              <a:rPr lang="en-IN" dirty="0">
                <a:solidFill>
                  <a:schemeClr val="accent6"/>
                </a:solidFill>
              </a:rPr>
              <a:t>programs</a:t>
            </a:r>
            <a:r>
              <a:rPr lang="en-IN" dirty="0"/>
              <a:t> that </a:t>
            </a:r>
            <a:r>
              <a:rPr lang="en-IN" dirty="0">
                <a:solidFill>
                  <a:schemeClr val="accent6"/>
                </a:solidFill>
              </a:rPr>
              <a:t>run</a:t>
            </a:r>
            <a:r>
              <a:rPr lang="en-IN" dirty="0"/>
              <a:t> on different end systems and </a:t>
            </a:r>
            <a:r>
              <a:rPr lang="en-IN" dirty="0">
                <a:solidFill>
                  <a:schemeClr val="accent6"/>
                </a:solidFill>
              </a:rPr>
              <a:t>communicate</a:t>
            </a:r>
            <a:r>
              <a:rPr lang="en-IN" dirty="0"/>
              <a:t> with each other over the network.  </a:t>
            </a:r>
            <a:endParaRPr lang="en-US" dirty="0"/>
          </a:p>
          <a:p>
            <a:pPr lvl="0" algn="just"/>
            <a:r>
              <a:rPr lang="en-IN" dirty="0"/>
              <a:t>In the Web application there are two different programs that communicate with each other:</a:t>
            </a:r>
          </a:p>
          <a:p>
            <a:pPr lvl="1"/>
            <a:r>
              <a:rPr lang="en-IN" dirty="0">
                <a:solidFill>
                  <a:schemeClr val="accent6"/>
                </a:solidFill>
              </a:rPr>
              <a:t>Browser</a:t>
            </a:r>
            <a:r>
              <a:rPr lang="en-IN" dirty="0"/>
              <a:t> program running in the </a:t>
            </a:r>
            <a:r>
              <a:rPr lang="en-IN" dirty="0">
                <a:solidFill>
                  <a:schemeClr val="accent6"/>
                </a:solidFill>
              </a:rPr>
              <a:t>user's</a:t>
            </a:r>
            <a:r>
              <a:rPr lang="en-IN" dirty="0"/>
              <a:t> host.</a:t>
            </a:r>
          </a:p>
          <a:p>
            <a:pPr lvl="1"/>
            <a:r>
              <a:rPr lang="en-IN" dirty="0">
                <a:solidFill>
                  <a:schemeClr val="accent6"/>
                </a:solidFill>
              </a:rPr>
              <a:t>Web server </a:t>
            </a:r>
            <a:r>
              <a:rPr lang="en-IN" dirty="0"/>
              <a:t>program running in the </a:t>
            </a:r>
            <a:r>
              <a:rPr lang="en-IN" dirty="0">
                <a:solidFill>
                  <a:schemeClr val="accent6"/>
                </a:solidFill>
              </a:rPr>
              <a:t>Web server </a:t>
            </a:r>
            <a:r>
              <a:rPr lang="en-IN" dirty="0"/>
              <a:t>host.</a:t>
            </a:r>
            <a:endParaRPr lang="en-US" dirty="0"/>
          </a:p>
          <a:p>
            <a:pPr lvl="0"/>
            <a:endParaRPr lang="en-US" dirty="0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443348" y="4384927"/>
            <a:ext cx="5269921" cy="1656000"/>
            <a:chOff x="1759846" y="4174776"/>
            <a:chExt cx="6191905" cy="172887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543" y="4659666"/>
              <a:ext cx="3455523" cy="12439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9846" y="4435642"/>
              <a:ext cx="1855751" cy="1391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35641"/>
              <a:ext cx="1855751" cy="139181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43790" y="4174776"/>
              <a:ext cx="622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96814" y="4190634"/>
              <a:ext cx="622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713" y="4338365"/>
            <a:ext cx="4287600" cy="16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7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Applications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Remote Login</a:t>
            </a:r>
          </a:p>
          <a:p>
            <a:r>
              <a:rPr lang="en-US" dirty="0"/>
              <a:t>P2P File Sharing</a:t>
            </a:r>
          </a:p>
          <a:p>
            <a:r>
              <a:rPr lang="en-US" dirty="0"/>
              <a:t>Multi-user Network Games</a:t>
            </a:r>
          </a:p>
          <a:p>
            <a:r>
              <a:rPr lang="en-US" dirty="0"/>
              <a:t>Streaming Stored Video (YouTube) </a:t>
            </a:r>
          </a:p>
          <a:p>
            <a:r>
              <a:rPr lang="en-US" dirty="0"/>
              <a:t>Voice Over IP (Skype)</a:t>
            </a:r>
          </a:p>
          <a:p>
            <a:r>
              <a:rPr lang="en-US" dirty="0"/>
              <a:t>Real-time Video Conference</a:t>
            </a:r>
          </a:p>
          <a:p>
            <a:r>
              <a:rPr lang="en-US" dirty="0"/>
              <a:t>Social Networking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615" y="814726"/>
            <a:ext cx="1083600" cy="1078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753" y="814726"/>
            <a:ext cx="1296000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1292" y="711201"/>
            <a:ext cx="3243600" cy="1542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616" y="2253313"/>
            <a:ext cx="3780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136" b="35432"/>
          <a:stretch/>
        </p:blipFill>
        <p:spPr>
          <a:xfrm>
            <a:off x="5493252" y="3524688"/>
            <a:ext cx="2526501" cy="895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8616" y="3634469"/>
            <a:ext cx="2016000" cy="9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615" y="4716892"/>
            <a:ext cx="2289600" cy="1440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857" y="2253313"/>
            <a:ext cx="1080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518" y="4611252"/>
            <a:ext cx="2034000" cy="1439798"/>
          </a:xfrm>
          <a:prstGeom prst="rect">
            <a:avLst/>
          </a:prstGeom>
        </p:spPr>
      </p:pic>
      <p:sp>
        <p:nvSpPr>
          <p:cNvPr id="16" name="AutoShape 8" descr="Image result for team viewer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Network Application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IN" dirty="0"/>
              <a:t>Client-Server architecture</a:t>
            </a:r>
          </a:p>
          <a:p>
            <a:r>
              <a:rPr lang="en-IN" dirty="0"/>
              <a:t>P2P (Peer to Peer) architecture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Client-Server Architecture</a:t>
            </a:r>
          </a:p>
        </p:txBody>
      </p:sp>
      <p:sp>
        <p:nvSpPr>
          <p:cNvPr id="7" name="Rectangle 460"/>
          <p:cNvSpPr>
            <a:spLocks noGrp="1" noChangeArrowheads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altLang="en-US" dirty="0"/>
              <a:t>Server: </a:t>
            </a:r>
          </a:p>
          <a:p>
            <a:pPr lvl="1"/>
            <a:r>
              <a:rPr lang="en-US" altLang="en-US" dirty="0"/>
              <a:t>Its </a:t>
            </a:r>
            <a:r>
              <a:rPr lang="en-US" altLang="en-US" dirty="0">
                <a:solidFill>
                  <a:schemeClr val="accent6"/>
                </a:solidFill>
              </a:rPr>
              <a:t>always-on</a:t>
            </a:r>
            <a:r>
              <a:rPr lang="en-US" altLang="en-US" dirty="0"/>
              <a:t> host.</a:t>
            </a:r>
          </a:p>
          <a:p>
            <a:pPr lvl="1"/>
            <a:r>
              <a:rPr lang="en-US" altLang="en-US" dirty="0"/>
              <a:t>It has a </a:t>
            </a:r>
            <a:r>
              <a:rPr lang="en-US" altLang="en-US" dirty="0">
                <a:solidFill>
                  <a:schemeClr val="accent6"/>
                </a:solidFill>
              </a:rPr>
              <a:t>fixed</a:t>
            </a:r>
            <a:r>
              <a:rPr lang="en-US" altLang="en-US" dirty="0"/>
              <a:t> IP address.</a:t>
            </a:r>
          </a:p>
          <a:p>
            <a:pPr lvl="1"/>
            <a:r>
              <a:rPr lang="en-US" altLang="en-US" dirty="0"/>
              <a:t>Large cluster of host – Data Centers.</a:t>
            </a:r>
          </a:p>
          <a:p>
            <a:pPr lvl="1"/>
            <a:r>
              <a:rPr lang="en-US" altLang="en-US" dirty="0"/>
              <a:t>E.g. Web Server</a:t>
            </a:r>
          </a:p>
          <a:p>
            <a:r>
              <a:rPr lang="en-US" altLang="en-US" dirty="0"/>
              <a:t>Client:</a:t>
            </a:r>
          </a:p>
          <a:p>
            <a:pPr lvl="1"/>
            <a:r>
              <a:rPr lang="en-US" altLang="en-US" dirty="0"/>
              <a:t>It communicate with server.</a:t>
            </a:r>
          </a:p>
          <a:p>
            <a:pPr lvl="1"/>
            <a:r>
              <a:rPr lang="en-US" altLang="en-US" dirty="0"/>
              <a:t>Its not like continuously connected.</a:t>
            </a:r>
          </a:p>
          <a:p>
            <a:pPr lvl="1"/>
            <a:r>
              <a:rPr lang="en-US" altLang="en-US" dirty="0"/>
              <a:t>May have </a:t>
            </a:r>
            <a:r>
              <a:rPr lang="en-US" altLang="en-US" dirty="0">
                <a:solidFill>
                  <a:schemeClr val="accent6"/>
                </a:solidFill>
              </a:rPr>
              <a:t>dynamic</a:t>
            </a:r>
            <a:r>
              <a:rPr lang="en-US" altLang="en-US" dirty="0"/>
              <a:t> IP addresses.</a:t>
            </a:r>
          </a:p>
          <a:p>
            <a:pPr lvl="1"/>
            <a:r>
              <a:rPr lang="en-US" altLang="en-US" dirty="0"/>
              <a:t>Do not communicate directly with each other.</a:t>
            </a:r>
          </a:p>
          <a:p>
            <a:pPr lvl="1"/>
            <a:r>
              <a:rPr lang="en-US" altLang="en-US" dirty="0"/>
              <a:t>E.g. PCs, Mobiles</a:t>
            </a:r>
          </a:p>
        </p:txBody>
      </p:sp>
      <p:grpSp>
        <p:nvGrpSpPr>
          <p:cNvPr id="1152" name="Group 582"/>
          <p:cNvGrpSpPr>
            <a:grpSpLocks/>
          </p:cNvGrpSpPr>
          <p:nvPr/>
        </p:nvGrpSpPr>
        <p:grpSpPr bwMode="auto">
          <a:xfrm>
            <a:off x="7163582" y="1156493"/>
            <a:ext cx="3540125" cy="4545013"/>
            <a:chOff x="3277" y="974"/>
            <a:chExt cx="2230" cy="2863"/>
          </a:xfrm>
        </p:grpSpPr>
        <p:sp>
          <p:nvSpPr>
            <p:cNvPr id="1153" name="Freeform 583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54" name="Group 584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1528" name="Rectangle 585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9" name="AutoShape 586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155" name="Freeform 587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6" name="Line 588"/>
            <p:cNvSpPr>
              <a:spLocks noChangeShapeType="1"/>
            </p:cNvSpPr>
            <p:nvPr/>
          </p:nvSpPr>
          <p:spPr bwMode="auto">
            <a:xfrm rot="16200000" flipV="1">
              <a:off x="4915" y="3313"/>
              <a:ext cx="285" cy="11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7" name="Line 589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8" name="Line 590"/>
            <p:cNvSpPr>
              <a:spLocks noChangeShapeType="1"/>
            </p:cNvSpPr>
            <p:nvPr/>
          </p:nvSpPr>
          <p:spPr bwMode="auto">
            <a:xfrm rot="16200000" flipH="1">
              <a:off x="5116" y="3190"/>
              <a:ext cx="96" cy="45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9" name="Line 592"/>
            <p:cNvSpPr>
              <a:spLocks noChangeShapeType="1"/>
            </p:cNvSpPr>
            <p:nvPr/>
          </p:nvSpPr>
          <p:spPr bwMode="auto">
            <a:xfrm>
              <a:off x="3843" y="3009"/>
              <a:ext cx="94" cy="10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0" name="Line 593"/>
            <p:cNvSpPr>
              <a:spLocks noChangeShapeType="1"/>
            </p:cNvSpPr>
            <p:nvPr/>
          </p:nvSpPr>
          <p:spPr bwMode="auto">
            <a:xfrm flipV="1">
              <a:off x="3680" y="3150"/>
              <a:ext cx="261" cy="7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1" name="Line 596"/>
            <p:cNvSpPr>
              <a:spLocks noChangeShapeType="1"/>
            </p:cNvSpPr>
            <p:nvPr/>
          </p:nvSpPr>
          <p:spPr bwMode="auto">
            <a:xfrm flipH="1">
              <a:off x="3948" y="3209"/>
              <a:ext cx="98" cy="11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2" name="Line 597"/>
            <p:cNvSpPr>
              <a:spLocks noChangeShapeType="1"/>
            </p:cNvSpPr>
            <p:nvPr/>
          </p:nvSpPr>
          <p:spPr bwMode="auto">
            <a:xfrm flipH="1" flipV="1">
              <a:off x="4132" y="3213"/>
              <a:ext cx="65" cy="1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3" name="Line 598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4" name="Line 600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5" name="Line 601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66" name="Group 602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1526" name="Picture 603" descr="access_point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7" name="Picture 604" descr="antenna_radiation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67" name="Freeform 605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8" name="Freeform 606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60286 w 765"/>
                <a:gd name="T1" fmla="*/ 4345 h 459"/>
                <a:gd name="T2" fmla="*/ 40854 w 765"/>
                <a:gd name="T3" fmla="*/ 30856 h 459"/>
                <a:gd name="T4" fmla="*/ 13667 w 765"/>
                <a:gd name="T5" fmla="*/ 43916 h 459"/>
                <a:gd name="T6" fmla="*/ 1953 w 765"/>
                <a:gd name="T7" fmla="*/ 147986 h 459"/>
                <a:gd name="T8" fmla="*/ 25562 w 765"/>
                <a:gd name="T9" fmla="*/ 195530 h 459"/>
                <a:gd name="T10" fmla="*/ 49138 w 765"/>
                <a:gd name="T11" fmla="*/ 187417 h 459"/>
                <a:gd name="T12" fmla="*/ 82940 w 765"/>
                <a:gd name="T13" fmla="*/ 195530 h 459"/>
                <a:gd name="T14" fmla="*/ 99250 w 765"/>
                <a:gd name="T15" fmla="*/ 190991 h 459"/>
                <a:gd name="T16" fmla="*/ 106833 w 765"/>
                <a:gd name="T17" fmla="*/ 163869 h 459"/>
                <a:gd name="T18" fmla="*/ 106646 w 765"/>
                <a:gd name="T19" fmla="*/ 69556 h 459"/>
                <a:gd name="T20" fmla="*/ 94120 w 765"/>
                <a:gd name="T21" fmla="*/ 15173 h 459"/>
                <a:gd name="T22" fmla="*/ 60286 w 765"/>
                <a:gd name="T23" fmla="*/ 4345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9" name="Line 607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0" name="Line 608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1" name="Line 609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2" name="Line 610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3" name="Line 611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4" name="Line 612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5" name="Line 613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6" name="Line 614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7" name="Line 615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8" name="Line 616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9" name="Line 617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0" name="Line 618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1" name="Line 619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2" name="Line 620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3" name="Line 621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4" name="Line 622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5" name="Line 623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86" name="Group 624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1509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0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1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2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3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4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5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6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7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8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9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0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1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2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3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4" name="Oval 640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525" name="Picture 641" descr="cell_tower_radiation_gray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87" name="Group 642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1500" name="Line 643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01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502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503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504" name="Group 647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1507" name="Freeform 6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508" name="Freeform 6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505" name="Line 650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06" name="Line 651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88" name="Group 652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14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95" name="Group 65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8" name="Freeform 65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99" name="Freeform 65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96" name="Line 65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97" name="Line 66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89" name="Group 661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14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87" name="Group 66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0" name="Freeform 66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91" name="Freeform 66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88" name="Line 66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89" name="Line 66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0" name="Group 670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14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79" name="Group 67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82" name="Freeform 67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83" name="Freeform 67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80" name="Line 67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81" name="Line 67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1" name="Group 679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14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71" name="Group 68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74" name="Freeform 68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75" name="Freeform 68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72" name="Line 68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73" name="Line 68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2" name="Group 688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146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6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6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63" name="Group 69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66" name="Freeform 69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67" name="Freeform 69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64" name="Line 69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65" name="Line 69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1193" name="Line 697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94" name="Group 698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145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5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5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55" name="Group 70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58" name="Freeform 70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59" name="Freeform 70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56" name="Line 70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57" name="Line 70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5" name="Group 7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14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47" name="Group 7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50" name="Freeform 7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51" name="Freeform 7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48" name="Line 7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49" name="Line 7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6" name="Group 716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14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39" name="Group 72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42" name="Freeform 72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43" name="Freeform 72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40" name="Line 72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41" name="Line 72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7" name="Group 725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14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31" name="Group 7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34" name="Freeform 7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35" name="Freeform 7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32" name="Line 7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33" name="Line 7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8" name="Group 734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142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2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2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23" name="Group 73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26" name="Freeform 73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27" name="Freeform 74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24" name="Line 74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25" name="Line 74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9" name="Group 743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14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15" name="Group 74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18" name="Freeform 7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9" name="Freeform 7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16" name="Line 75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17" name="Line 75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0" name="Group 752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1398" name="Group 753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400" name="Freeform 754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1" name="Freeform 755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2" name="Freeform 756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3" name="Freeform 757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4" name="Freeform 758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5" name="Freeform 759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6" name="Freeform 760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7" name="Freeform 761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8" name="Freeform 762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9" name="Freeform 763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0" name="Freeform 764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1" name="Freeform 765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399" name="Picture 766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01" name="Group 767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1384" name="Group 768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386" name="Freeform 769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7" name="Freeform 770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8" name="Freeform 771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9" name="Freeform 772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0" name="Freeform 773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1" name="Freeform 774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2" name="Freeform 775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3" name="Freeform 776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4" name="Freeform 777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5" name="Freeform 778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6" name="Freeform 779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7" name="Freeform 780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385" name="Picture 781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02" name="Line 782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203" name="Group 783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1382" name="Picture 78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3" name="Freeform 78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4" name="Group 786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1380" name="Picture 78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1" name="Freeform 78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5" name="Group 789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1378" name="Picture 79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9" name="Freeform 79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6" name="Group 792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1376" name="Picture 79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7" name="Freeform 79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pic>
          <p:nvPicPr>
            <p:cNvPr id="1207" name="Picture 795" descr="car_icon_small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08" name="Group 796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1374" name="Picture 797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5" name="Picture 798" descr="antenna_radiation_stylized"/>
              <p:cNvPicPr>
                <a:picLocks noChangeAspect="1" noChangeArrowheads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09" name="Group 799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1342" name="Freeform 80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3" name="Rectangle 801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4" name="Freeform 80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5" name="Freeform 80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6" name="Rectangle 804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47" name="Group 80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2" name="AutoShape 806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73" name="AutoShape 807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48" name="Rectangle 808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49" name="Group 80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0" name="AutoShape 810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71" name="AutoShape 811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50" name="Rectangle 812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1" name="Rectangle 813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52" name="Group 81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68" name="AutoShape 815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69" name="AutoShape 816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53" name="Freeform 81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54" name="Group 81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66" name="AutoShape 819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67" name="AutoShape 820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55" name="Rectangle 821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6" name="Freeform 82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7" name="Freeform 82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8" name="Oval 824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9" name="Freeform 82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0" name="AutoShape 826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1" name="AutoShape 827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" name="Oval 828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" name="Oval 829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80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64" name="Oval 830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5" name="Rectangle 831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0" name="Group 832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1310" name="Freeform 833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1" name="Rectangle 834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2" name="Freeform 835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3" name="Freeform 836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4" name="Rectangle 837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15" name="Group 838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40" name="AutoShape 839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1" name="AutoShape 840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16" name="Rectangle 841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17" name="Group 842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38" name="AutoShape 843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9" name="AutoShape 844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18" name="Rectangle 845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9" name="Rectangle 846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0" name="Group 847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36" name="AutoShape 848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7" name="AutoShape 849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21" name="Freeform 850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22" name="Group 851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34" name="AutoShape 852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" name="AutoShape 853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23" name="Rectangle 854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4" name="Freeform 855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5" name="Freeform 856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6" name="Oval 857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7" name="Freeform 858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8" name="AutoShape 859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9" name="AutoShape 860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0" name="Oval 861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1" name="Oval 862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80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32" name="Oval 863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3" name="Rectangle 864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1" name="Group 865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1287" name="Picture 866" descr="antenna_stylized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8" name="Picture 867" descr="laptop_keyboard"/>
              <p:cNvPicPr>
                <a:picLocks noChangeAspect="1" noChangeArrowheads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9" name="Freeform 868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90" name="Picture 869" descr="screen"/>
              <p:cNvPicPr>
                <a:picLocks noChangeAspect="1" noChangeArrowheads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1" name="Freeform 870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2" name="Freeform 871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3" name="Freeform 872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4" name="Freeform 873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5" name="Freeform 874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6" name="Freeform 875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97" name="Group 876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04" name="Freeform 877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5" name="Freeform 878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6" name="Freeform 879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7" name="Freeform 880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8" name="Freeform 881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9" name="Freeform 882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98" name="Freeform 883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9" name="Freeform 884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0" name="Freeform 885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1" name="Freeform 886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2" name="Freeform 887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3" name="Freeform 888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2" name="Group 889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1264" name="Picture 890" descr="antenna_stylized"/>
              <p:cNvPicPr>
                <a:picLocks noChangeAspect="1" noChangeArrowheads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5" name="Picture 891" descr="laptop_keyboard"/>
              <p:cNvPicPr>
                <a:picLocks noChangeAspect="1" noChangeArrowheads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6" name="Freeform 89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67" name="Picture 893" descr="screen"/>
              <p:cNvPicPr>
                <a:picLocks noChangeAspect="1" noChangeArrowheads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8" name="Freeform 89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69" name="Freeform 89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0" name="Freeform 89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1" name="Freeform 89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2" name="Freeform 89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3" name="Freeform 89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74" name="Group 90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81" name="Freeform 90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2" name="Freeform 90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3" name="Freeform 90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4" name="Freeform 90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5" name="Freeform 90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6" name="Freeform 90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75" name="Freeform 90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6" name="Freeform 90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7" name="Freeform 90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8" name="Freeform 91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9" name="Freeform 91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80" name="Freeform 91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3" name="Group 913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1241" name="Picture 914" descr="antenna_stylized"/>
              <p:cNvPicPr>
                <a:picLocks noChangeAspect="1" noChangeArrowheads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2" name="Picture 915" descr="laptop_keyboard"/>
              <p:cNvPicPr>
                <a:picLocks noChangeAspect="1" noChangeArrowheads="1"/>
              </p:cNvPicPr>
              <p:nvPr/>
            </p:nvPicPr>
            <p:blipFill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3" name="Freeform 91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44" name="Picture 917" descr="screen"/>
              <p:cNvPicPr>
                <a:picLocks noChangeAspect="1" noChangeArrowheads="1"/>
              </p:cNvPicPr>
              <p:nvPr/>
            </p:nvPicPr>
            <p:blipFill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5" name="Freeform 91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6" name="Freeform 91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7" name="Freeform 92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8" name="Freeform 92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9" name="Freeform 92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0" name="Freeform 92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51" name="Group 92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58" name="Freeform 92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59" name="Freeform 92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0" name="Freeform 92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1" name="Freeform 92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2" name="Freeform 92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3" name="Freeform 93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52" name="Freeform 93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3" name="Freeform 93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4" name="Freeform 93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5" name="Freeform 93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6" name="Freeform 93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7" name="Freeform 93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4" name="Group 937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1239" name="Picture 93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0" name="Freeform 93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5" name="Group 940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1216" name="Picture 941" descr="antenna_stylized"/>
              <p:cNvPicPr>
                <a:picLocks noChangeAspect="1" noChangeArrowheads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7" name="Picture 942" descr="laptop_keyboard"/>
              <p:cNvPicPr>
                <a:picLocks noChangeAspect="1" noChangeArrowheads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8" name="Freeform 943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19" name="Picture 944" descr="screen"/>
              <p:cNvPicPr>
                <a:picLocks noChangeAspect="1" noChangeArrowheads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0" name="Freeform 945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1" name="Freeform 946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2" name="Freeform 947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3" name="Freeform 948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4" name="Freeform 949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5" name="Freeform 950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26" name="Group 951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33" name="Freeform 952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4" name="Freeform 953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5" name="Freeform 954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6" name="Freeform 955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7" name="Freeform 956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8" name="Freeform 957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27" name="Freeform 958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8" name="Freeform 959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9" name="Freeform 960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0" name="Freeform 961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1" name="Freeform 962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2" name="Freeform 963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1530" name="Line 913"/>
          <p:cNvSpPr>
            <a:spLocks noChangeShapeType="1"/>
          </p:cNvSpPr>
          <p:nvPr/>
        </p:nvSpPr>
        <p:spPr bwMode="auto">
          <a:xfrm>
            <a:off x="7870019" y="2899568"/>
            <a:ext cx="2006600" cy="197802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31" name="Line 800"/>
          <p:cNvSpPr>
            <a:spLocks noChangeShapeType="1"/>
          </p:cNvSpPr>
          <p:nvPr/>
        </p:nvSpPr>
        <p:spPr bwMode="auto">
          <a:xfrm>
            <a:off x="8832045" y="1508918"/>
            <a:ext cx="1481137" cy="3109913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32" name="Text Box 803"/>
          <p:cNvSpPr txBox="1">
            <a:spLocks noChangeArrowheads="1"/>
          </p:cNvSpPr>
          <p:nvPr/>
        </p:nvSpPr>
        <p:spPr bwMode="auto">
          <a:xfrm>
            <a:off x="9753154" y="5425192"/>
            <a:ext cx="9396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>
                <a:solidFill>
                  <a:srgbClr val="CC0000"/>
                </a:solidFill>
              </a:rPr>
              <a:t>Server</a:t>
            </a:r>
            <a:endParaRPr lang="en-US" altLang="en-US" kern="0" dirty="0">
              <a:solidFill>
                <a:srgbClr val="CC0000"/>
              </a:solidFill>
            </a:endParaRPr>
          </a:p>
        </p:txBody>
      </p:sp>
      <p:sp>
        <p:nvSpPr>
          <p:cNvPr id="386" name="Text Box 803"/>
          <p:cNvSpPr txBox="1">
            <a:spLocks noChangeArrowheads="1"/>
          </p:cNvSpPr>
          <p:nvPr/>
        </p:nvSpPr>
        <p:spPr bwMode="auto">
          <a:xfrm>
            <a:off x="8932057" y="1051658"/>
            <a:ext cx="8418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 dirty="0">
                <a:solidFill>
                  <a:srgbClr val="CC0000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5865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" grpId="0" animBg="1"/>
      <p:bldP spid="1531" grpId="0" animBg="1"/>
      <p:bldP spid="1532" grpId="0"/>
      <p:bldP spid="3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/>
              <a:t>P2P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1" y="863444"/>
            <a:ext cx="7903106" cy="5590565"/>
          </a:xfrm>
        </p:spPr>
        <p:txBody>
          <a:bodyPr>
            <a:normAutofit/>
          </a:bodyPr>
          <a:lstStyle/>
          <a:p>
            <a:pPr algn="just"/>
            <a:r>
              <a:rPr lang="en-US" altLang="en-US" sz="2400" dirty="0">
                <a:ea typeface="ＭＳ Ｐゴシック" charset="-128"/>
              </a:rPr>
              <a:t>Peers (end systems) </a:t>
            </a:r>
            <a:r>
              <a:rPr lang="en-US" altLang="en-US" sz="2400" dirty="0">
                <a:solidFill>
                  <a:schemeClr val="accent6"/>
                </a:solidFill>
                <a:ea typeface="ＭＳ Ｐゴシック" charset="-128"/>
              </a:rPr>
              <a:t>directly</a:t>
            </a:r>
            <a:r>
              <a:rPr lang="en-US" altLang="en-US" sz="2400" dirty="0">
                <a:ea typeface="ＭＳ Ｐゴシック" charset="-128"/>
              </a:rPr>
              <a:t> communicate.</a:t>
            </a:r>
          </a:p>
          <a:p>
            <a:pPr algn="just"/>
            <a:r>
              <a:rPr lang="en-US" altLang="en-US" sz="2400" dirty="0">
                <a:ea typeface="ＭＳ Ｐゴシック" charset="-128"/>
              </a:rPr>
              <a:t>Get peers request service from other peers, provide service to other peers.</a:t>
            </a:r>
          </a:p>
          <a:p>
            <a:pPr lvl="1" algn="just"/>
            <a:r>
              <a:rPr lang="en-US" altLang="en-US" sz="2200" dirty="0">
                <a:solidFill>
                  <a:schemeClr val="accent6"/>
                </a:solidFill>
                <a:ea typeface="ＭＳ Ｐゴシック" charset="-128"/>
              </a:rPr>
              <a:t>Self Scalability </a:t>
            </a:r>
            <a:r>
              <a:rPr lang="en-US" altLang="en-US" sz="2200" dirty="0">
                <a:solidFill>
                  <a:srgbClr val="CC0000"/>
                </a:solidFill>
                <a:ea typeface="ＭＳ Ｐゴシック" charset="-128"/>
              </a:rPr>
              <a:t>– </a:t>
            </a:r>
            <a:r>
              <a:rPr lang="en-US" altLang="en-US" sz="2200" dirty="0">
                <a:ea typeface="ＭＳ Ｐゴシック" charset="-128"/>
              </a:rPr>
              <a:t>New peers bring new service capacity, as well as new service demands</a:t>
            </a:r>
            <a:r>
              <a:rPr lang="en-US" altLang="en-US" sz="2000" dirty="0">
                <a:ea typeface="ＭＳ Ｐゴシック" charset="-128"/>
              </a:rPr>
              <a:t>.</a:t>
            </a:r>
          </a:p>
          <a:p>
            <a:pPr algn="just"/>
            <a:r>
              <a:rPr lang="en-US" altLang="en-US" sz="2400" dirty="0">
                <a:ea typeface="ＭＳ Ｐゴシック" charset="-128"/>
              </a:rPr>
              <a:t>Peers are alternatingly connected and change IP addresses.</a:t>
            </a:r>
          </a:p>
          <a:p>
            <a:pPr lvl="1"/>
            <a:r>
              <a:rPr lang="en-US" altLang="en-US" sz="2200" dirty="0">
                <a:ea typeface="ＭＳ Ｐゴシック" charset="-128"/>
              </a:rPr>
              <a:t>Complex management</a:t>
            </a:r>
          </a:p>
          <a:p>
            <a:endParaRPr lang="en-US" dirty="0"/>
          </a:p>
        </p:txBody>
      </p:sp>
      <p:grpSp>
        <p:nvGrpSpPr>
          <p:cNvPr id="388" name="Group 566"/>
          <p:cNvGrpSpPr>
            <a:grpSpLocks/>
          </p:cNvGrpSpPr>
          <p:nvPr/>
        </p:nvGrpSpPr>
        <p:grpSpPr bwMode="auto">
          <a:xfrm>
            <a:off x="8520694" y="1040772"/>
            <a:ext cx="3540125" cy="4545013"/>
            <a:chOff x="3277" y="974"/>
            <a:chExt cx="2230" cy="2863"/>
          </a:xfrm>
        </p:grpSpPr>
        <p:sp>
          <p:nvSpPr>
            <p:cNvPr id="771" name="Freeform 567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772" name="Group 568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1146" name="Rectangle 56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" name="AutoShape 57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773" name="Freeform 571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4" name="Line 572"/>
            <p:cNvSpPr>
              <a:spLocks noChangeShapeType="1"/>
            </p:cNvSpPr>
            <p:nvPr/>
          </p:nvSpPr>
          <p:spPr bwMode="auto">
            <a:xfrm rot="-5400000">
              <a:off x="4924" y="3316"/>
              <a:ext cx="284" cy="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5" name="Line 573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6" name="Line 574"/>
            <p:cNvSpPr>
              <a:spLocks noChangeShapeType="1"/>
            </p:cNvSpPr>
            <p:nvPr/>
          </p:nvSpPr>
          <p:spPr bwMode="auto">
            <a:xfrm rot="16200000" flipH="1">
              <a:off x="5113" y="3192"/>
              <a:ext cx="90" cy="51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7" name="Line 576"/>
            <p:cNvSpPr>
              <a:spLocks noChangeShapeType="1"/>
            </p:cNvSpPr>
            <p:nvPr/>
          </p:nvSpPr>
          <p:spPr bwMode="auto">
            <a:xfrm>
              <a:off x="3843" y="3009"/>
              <a:ext cx="99" cy="8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8" name="Line 577"/>
            <p:cNvSpPr>
              <a:spLocks noChangeShapeType="1"/>
            </p:cNvSpPr>
            <p:nvPr/>
          </p:nvSpPr>
          <p:spPr bwMode="auto">
            <a:xfrm flipV="1">
              <a:off x="3680" y="3159"/>
              <a:ext cx="256" cy="6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9" name="Line 580"/>
            <p:cNvSpPr>
              <a:spLocks noChangeShapeType="1"/>
            </p:cNvSpPr>
            <p:nvPr/>
          </p:nvSpPr>
          <p:spPr bwMode="auto">
            <a:xfrm flipH="1">
              <a:off x="3948" y="3204"/>
              <a:ext cx="90" cy="11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0" name="Line 581"/>
            <p:cNvSpPr>
              <a:spLocks noChangeShapeType="1"/>
            </p:cNvSpPr>
            <p:nvPr/>
          </p:nvSpPr>
          <p:spPr bwMode="auto">
            <a:xfrm flipH="1" flipV="1">
              <a:off x="4146" y="3213"/>
              <a:ext cx="51" cy="1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1" name="Line 582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2" name="Line 584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3" name="Line 585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784" name="Group 586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1144" name="Picture 587" descr="access_point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5" name="Picture 588" descr="antenna_radiation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85" name="Freeform 589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6" name="Freeform 590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60286 w 765"/>
                <a:gd name="T1" fmla="*/ 4345 h 459"/>
                <a:gd name="T2" fmla="*/ 40854 w 765"/>
                <a:gd name="T3" fmla="*/ 30856 h 459"/>
                <a:gd name="T4" fmla="*/ 13667 w 765"/>
                <a:gd name="T5" fmla="*/ 43916 h 459"/>
                <a:gd name="T6" fmla="*/ 1953 w 765"/>
                <a:gd name="T7" fmla="*/ 147986 h 459"/>
                <a:gd name="T8" fmla="*/ 25562 w 765"/>
                <a:gd name="T9" fmla="*/ 195530 h 459"/>
                <a:gd name="T10" fmla="*/ 49138 w 765"/>
                <a:gd name="T11" fmla="*/ 187417 h 459"/>
                <a:gd name="T12" fmla="*/ 82940 w 765"/>
                <a:gd name="T13" fmla="*/ 195530 h 459"/>
                <a:gd name="T14" fmla="*/ 99250 w 765"/>
                <a:gd name="T15" fmla="*/ 190991 h 459"/>
                <a:gd name="T16" fmla="*/ 106833 w 765"/>
                <a:gd name="T17" fmla="*/ 163869 h 459"/>
                <a:gd name="T18" fmla="*/ 106646 w 765"/>
                <a:gd name="T19" fmla="*/ 69556 h 459"/>
                <a:gd name="T20" fmla="*/ 94120 w 765"/>
                <a:gd name="T21" fmla="*/ 15173 h 459"/>
                <a:gd name="T22" fmla="*/ 60286 w 765"/>
                <a:gd name="T23" fmla="*/ 4345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7" name="Line 591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8" name="Line 592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9" name="Line 593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0" name="Line 594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1" name="Line 595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2" name="Line 596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3" name="Line 597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4" name="Line 598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5" name="Line 599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6" name="Line 600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7" name="Line 601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8" name="Line 602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9" name="Line 603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0" name="Line 604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1" name="Line 605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2" name="Line 606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3" name="Line 607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04" name="Group 608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1127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8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9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0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1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2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3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4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5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6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7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8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9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0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1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2" name="Oval 624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43" name="Picture 625" descr="cell_tower_radiation_gray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05" name="Group 626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1118" name="Line 627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19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20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21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122" name="Group 631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1125" name="Freeform 6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26" name="Freeform 6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23" name="Line 634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4" name="Line 635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6" name="Group 636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111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1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1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113" name="Group 64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16" name="Freeform 6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17" name="Freeform 6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14" name="Line 64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15" name="Line 64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7" name="Group 645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110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0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0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105" name="Group 64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08" name="Freeform 6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09" name="Freeform 6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06" name="Line 65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07" name="Line 65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8" name="Group 654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109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9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9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97" name="Group 65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00" name="Freeform 6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01" name="Freeform 6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98" name="Line 66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9" name="Line 66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9" name="Group 663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108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8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8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89" name="Group 66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92" name="Freeform 6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93" name="Freeform 6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90" name="Line 67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1" name="Line 67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0" name="Group 672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107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7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8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81" name="Group 67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84" name="Freeform 67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85" name="Freeform 67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82" name="Line 67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83" name="Line 68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11" name="Line 681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12" name="Group 682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107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7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7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73" name="Group 68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76" name="Freeform 68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77" name="Freeform 68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74" name="Line 68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75" name="Line 69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3" name="Group 69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106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6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6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65" name="Group 69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68" name="Freeform 69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69" name="Freeform 69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66" name="Line 69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67" name="Line 69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4" name="Group 700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105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5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5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57" name="Group 70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60" name="Freeform 70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61" name="Freeform 70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58" name="Line 70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59" name="Line 70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5" name="Group 709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104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4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4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49" name="Group 71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52" name="Freeform 71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53" name="Freeform 71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50" name="Line 71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51" name="Line 71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6" name="Group 718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103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3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4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41" name="Group 72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44" name="Freeform 72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45" name="Freeform 72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42" name="Line 72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3" name="Line 72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7" name="Group 727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103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3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3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33" name="Group 73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36" name="Freeform 7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37" name="Freeform 7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34" name="Line 73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5" name="Line 73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8" name="Group 736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1016" name="Group 737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018" name="Freeform 738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9" name="Freeform 739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0" name="Freeform 740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1" name="Freeform 741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2" name="Freeform 742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3" name="Freeform 743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4" name="Freeform 744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5" name="Freeform 745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6" name="Freeform 746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7" name="Freeform 747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8" name="Freeform 748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9" name="Freeform 749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017" name="Picture 750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9" name="Group 751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1002" name="Group 752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004" name="Freeform 753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5" name="Freeform 754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6" name="Freeform 755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7" name="Freeform 756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8" name="Freeform 757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9" name="Freeform 758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0" name="Freeform 759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1" name="Freeform 760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2" name="Freeform 761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3" name="Freeform 762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4" name="Freeform 763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5" name="Freeform 764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003" name="Picture 765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0" name="Line 766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21" name="Group 767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1000" name="Picture 7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1" name="Freeform 7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2" name="Group 770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998" name="Picture 7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9" name="Freeform 7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3" name="Group 773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996" name="Picture 7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7" name="Freeform 7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4" name="Group 776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994" name="Picture 7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5" name="Freeform 7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pic>
          <p:nvPicPr>
            <p:cNvPr id="825" name="Picture 779" descr="car_icon_small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26" name="Group 780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992" name="Picture 781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" name="Picture 782" descr="antenna_radiation_stylized"/>
              <p:cNvPicPr>
                <a:picLocks noChangeAspect="1" noChangeArrowheads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27" name="Group 783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960" name="Freeform 7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1" name="Rectangle 7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2" name="Freeform 7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4" name="Rectangle 7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5" name="Group 7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90" name="AutoShape 7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1" name="AutoShape 7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6" name="Rectangle 7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7" name="Group 7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88" name="AutoShape 7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9" name="AutoShape 7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8" name="Rectangle 7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9" name="Rectangle 7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70" name="Group 7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86" name="AutoShape 7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7" name="AutoShape 8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71" name="Freeform 8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72" name="Group 8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84" name="AutoShape 8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5" name="AutoShape 8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73" name="Rectangle 8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4" name="Freeform 8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5" name="Freeform 8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6" name="Oval 8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7" name="Freeform 8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8" name="AutoShape 8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9" name="AutoShape 8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0" name="Oval 8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1" name="Oval 8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80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2" name="Oval 8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3" name="Rectangle 8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28" name="Group 816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928" name="Freeform 81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9" name="Rectangle 818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0" name="Freeform 81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1" name="Freeform 82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2" name="Rectangle 821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33" name="Group 82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58" name="AutoShape 823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9" name="AutoShape 824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34" name="Rectangle 825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35" name="Group 82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56" name="AutoShape 827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7" name="AutoShape 828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36" name="Rectangle 829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7" name="Rectangle 830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38" name="Group 83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54" name="AutoShape 832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5" name="AutoShape 833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39" name="Freeform 83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40" name="Group 83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52" name="AutoShape 836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3" name="AutoShape 837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41" name="Rectangle 838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2" name="Freeform 83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3" name="Freeform 84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4" name="Oval 841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5" name="Freeform 84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6" name="AutoShape 843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7" name="AutoShape 844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8" name="Oval 845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9" name="Oval 846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80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50" name="Oval 847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1" name="Rectangle 848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29" name="Group 849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905" name="Picture 850" descr="antenna_stylized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6" name="Picture 851" descr="laptop_keyboard"/>
              <p:cNvPicPr>
                <a:picLocks noChangeAspect="1" noChangeArrowheads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7" name="Freeform 85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908" name="Picture 853" descr="screen"/>
              <p:cNvPicPr>
                <a:picLocks noChangeAspect="1" noChangeArrowheads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9" name="Freeform 85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0" name="Freeform 85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1" name="Freeform 85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2" name="Freeform 85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3" name="Freeform 85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4" name="Freeform 85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15" name="Group 86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22" name="Freeform 86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3" name="Freeform 86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4" name="Freeform 86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5" name="Freeform 86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6" name="Freeform 86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7" name="Freeform 86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16" name="Freeform 86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7" name="Freeform 86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8" name="Freeform 86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9" name="Freeform 87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0" name="Freeform 87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1" name="Freeform 87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0" name="Group 873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882" name="Picture 874" descr="antenna_stylized"/>
              <p:cNvPicPr>
                <a:picLocks noChangeAspect="1" noChangeArrowheads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3" name="Picture 875" descr="laptop_keyboard"/>
              <p:cNvPicPr>
                <a:picLocks noChangeAspect="1" noChangeArrowheads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4" name="Freeform 87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85" name="Picture 877" descr="screen"/>
              <p:cNvPicPr>
                <a:picLocks noChangeAspect="1" noChangeArrowheads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6" name="Freeform 87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7" name="Freeform 87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8" name="Freeform 88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9" name="Freeform 88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0" name="Freeform 88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1" name="Freeform 88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92" name="Group 88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99" name="Freeform 88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0" name="Freeform 88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1" name="Freeform 88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2" name="Freeform 88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3" name="Freeform 88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4" name="Freeform 89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3" name="Freeform 89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4" name="Freeform 89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5" name="Freeform 89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6" name="Freeform 89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7" name="Freeform 89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8" name="Freeform 89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1" name="Group 897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859" name="Picture 898" descr="antenna_stylized"/>
              <p:cNvPicPr>
                <a:picLocks noChangeAspect="1" noChangeArrowheads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0" name="Picture 899" descr="laptop_keyboard"/>
              <p:cNvPicPr>
                <a:picLocks noChangeAspect="1" noChangeArrowheads="1"/>
              </p:cNvPicPr>
              <p:nvPr/>
            </p:nvPicPr>
            <p:blipFill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1" name="Freeform 90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62" name="Picture 901" descr="screen"/>
              <p:cNvPicPr>
                <a:picLocks noChangeAspect="1" noChangeArrowheads="1"/>
              </p:cNvPicPr>
              <p:nvPr/>
            </p:nvPicPr>
            <p:blipFill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3" name="Freeform 90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4" name="Freeform 90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5" name="Freeform 90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6" name="Freeform 90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7" name="Freeform 90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8" name="Freeform 90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69" name="Group 90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76" name="Freeform 90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7" name="Freeform 91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8" name="Freeform 91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9" name="Freeform 91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80" name="Freeform 91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81" name="Freeform 91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70" name="Freeform 91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1" name="Freeform 91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2" name="Freeform 91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3" name="Freeform 91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4" name="Freeform 91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5" name="Freeform 92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2" name="Group 921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857" name="Picture 92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8" name="Freeform 92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3" name="Group 924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834" name="Picture 925" descr="antenna_stylized"/>
              <p:cNvPicPr>
                <a:picLocks noChangeAspect="1" noChangeArrowheads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35" name="Picture 926" descr="laptop_keyboard"/>
              <p:cNvPicPr>
                <a:picLocks noChangeAspect="1" noChangeArrowheads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6" name="Freeform 92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37" name="Picture 928" descr="screen"/>
              <p:cNvPicPr>
                <a:picLocks noChangeAspect="1" noChangeArrowheads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8" name="Freeform 92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39" name="Freeform 93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0" name="Freeform 93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1" name="Freeform 93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2" name="Freeform 93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3" name="Freeform 93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44" name="Group 93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51" name="Freeform 93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2" name="Freeform 93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3" name="Freeform 93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4" name="Freeform 93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5" name="Freeform 94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6" name="Freeform 94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45" name="Freeform 94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6" name="Freeform 94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7" name="Freeform 94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8" name="Freeform 94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9" name="Freeform 94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0" name="Freeform 94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1148" name="Line 1034"/>
          <p:cNvSpPr>
            <a:spLocks noChangeShapeType="1"/>
          </p:cNvSpPr>
          <p:nvPr/>
        </p:nvSpPr>
        <p:spPr bwMode="auto">
          <a:xfrm flipH="1">
            <a:off x="9539869" y="1347159"/>
            <a:ext cx="503237" cy="138906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49" name="Line 1035"/>
          <p:cNvSpPr>
            <a:spLocks noChangeShapeType="1"/>
          </p:cNvSpPr>
          <p:nvPr/>
        </p:nvSpPr>
        <p:spPr bwMode="auto">
          <a:xfrm>
            <a:off x="8884231" y="1932947"/>
            <a:ext cx="238125" cy="25685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50" name="Line 1036"/>
          <p:cNvSpPr>
            <a:spLocks noChangeShapeType="1"/>
          </p:cNvSpPr>
          <p:nvPr/>
        </p:nvSpPr>
        <p:spPr bwMode="auto">
          <a:xfrm>
            <a:off x="9593843" y="3075947"/>
            <a:ext cx="1198562" cy="19970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51" name="Text Box 1037"/>
          <p:cNvSpPr txBox="1">
            <a:spLocks noChangeArrowheads="1"/>
          </p:cNvSpPr>
          <p:nvPr/>
        </p:nvSpPr>
        <p:spPr bwMode="auto">
          <a:xfrm>
            <a:off x="10450991" y="1107184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>
                <a:solidFill>
                  <a:srgbClr val="CC0000"/>
                </a:solidFill>
              </a:rPr>
              <a:t>Peer</a:t>
            </a:r>
            <a:endParaRPr lang="en-US" altLang="en-US" kern="0" dirty="0">
              <a:solidFill>
                <a:srgbClr val="CC0000"/>
              </a:solidFill>
            </a:endParaRPr>
          </a:p>
        </p:txBody>
      </p:sp>
      <p:sp>
        <p:nvSpPr>
          <p:cNvPr id="1152" name="Text Box 1037"/>
          <p:cNvSpPr txBox="1">
            <a:spLocks noChangeArrowheads="1"/>
          </p:cNvSpPr>
          <p:nvPr/>
        </p:nvSpPr>
        <p:spPr bwMode="auto">
          <a:xfrm>
            <a:off x="8281392" y="4663211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>
                <a:solidFill>
                  <a:srgbClr val="CC0000"/>
                </a:solidFill>
              </a:rPr>
              <a:t>Peer</a:t>
            </a:r>
            <a:endParaRPr lang="en-US" altLang="en-US" kern="0" dirty="0">
              <a:solidFill>
                <a:srgbClr val="CC0000"/>
              </a:solidFill>
            </a:endParaRPr>
          </a:p>
        </p:txBody>
      </p:sp>
      <p:sp>
        <p:nvSpPr>
          <p:cNvPr id="1153" name="Text Box 1037"/>
          <p:cNvSpPr txBox="1">
            <a:spLocks noChangeArrowheads="1"/>
          </p:cNvSpPr>
          <p:nvPr/>
        </p:nvSpPr>
        <p:spPr bwMode="auto">
          <a:xfrm>
            <a:off x="10307550" y="5369594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>
                <a:solidFill>
                  <a:srgbClr val="CC0000"/>
                </a:solidFill>
              </a:rPr>
              <a:t>Peer</a:t>
            </a:r>
            <a:endParaRPr lang="en-US" altLang="en-US" kern="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72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" grpId="0" animBg="1"/>
      <p:bldP spid="1149" grpId="0" animBg="1"/>
      <p:bldP spid="1150" grpId="0" animBg="1"/>
      <p:bldP spid="1151" grpId="0"/>
      <p:bldP spid="1152" grpId="0"/>
      <p:bldP spid="11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09798" y="4168775"/>
            <a:ext cx="4600009" cy="2286000"/>
            <a:chOff x="-4114800" y="4051439"/>
            <a:chExt cx="5152010" cy="2619375"/>
          </a:xfrm>
        </p:grpSpPr>
        <p:pic>
          <p:nvPicPr>
            <p:cNvPr id="1032" name="Picture 8" descr="Related image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0190" y="4051439"/>
              <a:ext cx="3543300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-121513" y="4057235"/>
              <a:ext cx="1158723" cy="390178"/>
            </a:xfrm>
            <a:prstGeom prst="wedgeRoundRectCallout">
              <a:avLst>
                <a:gd name="adj1" fmla="val -46630"/>
                <a:gd name="adj2" fmla="val 116206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/>
                <a:t>Process P2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4114800" y="4227495"/>
              <a:ext cx="1158723" cy="390178"/>
            </a:xfrm>
            <a:prstGeom prst="wedgeRoundRectCallout">
              <a:avLst>
                <a:gd name="adj1" fmla="val 67181"/>
                <a:gd name="adj2" fmla="val 120682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/>
                <a:t>Process P1</a:t>
              </a: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3649" y="5079473"/>
            <a:ext cx="349586" cy="23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81597" y="5660084"/>
            <a:ext cx="349586" cy="23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Communicating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What is Process?</a:t>
            </a:r>
          </a:p>
          <a:p>
            <a:pPr lvl="1"/>
            <a:r>
              <a:rPr lang="en-IN" dirty="0"/>
              <a:t>A process is an </a:t>
            </a:r>
            <a:r>
              <a:rPr lang="en-IN" dirty="0">
                <a:solidFill>
                  <a:schemeClr val="accent6"/>
                </a:solidFill>
              </a:rPr>
              <a:t>instance of a program </a:t>
            </a:r>
            <a:r>
              <a:rPr lang="en-IN" dirty="0"/>
              <a:t>running in a computer.</a:t>
            </a:r>
          </a:p>
          <a:p>
            <a:pPr lvl="0"/>
            <a:r>
              <a:rPr lang="en-IN" dirty="0"/>
              <a:t>We can say that process is program under execution.</a:t>
            </a:r>
            <a:endParaRPr lang="en-US" dirty="0"/>
          </a:p>
          <a:p>
            <a:r>
              <a:rPr lang="en-US" altLang="en-US" dirty="0"/>
              <a:t>Within same host, two processes communicate using </a:t>
            </a:r>
            <a:r>
              <a:rPr lang="en-US" altLang="en-US" dirty="0">
                <a:solidFill>
                  <a:schemeClr val="accent6"/>
                </a:solidFill>
              </a:rPr>
              <a:t>inter-process communication </a:t>
            </a:r>
            <a:r>
              <a:rPr lang="en-US" altLang="en-US" dirty="0"/>
              <a:t>(IPC).</a:t>
            </a:r>
          </a:p>
          <a:p>
            <a:r>
              <a:rPr lang="en-US" altLang="en-US" dirty="0"/>
              <a:t>Process in different hosts communicate by exchanging messages.</a:t>
            </a:r>
          </a:p>
          <a:p>
            <a:r>
              <a:rPr lang="en-US" dirty="0">
                <a:solidFill>
                  <a:schemeClr val="accent6"/>
                </a:solidFill>
              </a:rPr>
              <a:t>Client process</a:t>
            </a:r>
            <a:r>
              <a:rPr lang="en-US" dirty="0"/>
              <a:t>: A process that initiates communication.</a:t>
            </a:r>
          </a:p>
          <a:p>
            <a:r>
              <a:rPr lang="en-US" dirty="0">
                <a:solidFill>
                  <a:schemeClr val="accent6"/>
                </a:solidFill>
              </a:rPr>
              <a:t>Server process</a:t>
            </a:r>
            <a:r>
              <a:rPr lang="en-US" dirty="0"/>
              <a:t>: A process that waits to be contacted.</a:t>
            </a:r>
          </a:p>
          <a:p>
            <a:endParaRPr lang="en-US" dirty="0"/>
          </a:p>
        </p:txBody>
      </p:sp>
      <p:pic>
        <p:nvPicPr>
          <p:cNvPr id="2" name="C Program" descr="Image result for c program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3455" y="4096945"/>
            <a:ext cx="3486153" cy="21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IPC"/>
          <p:cNvGrpSpPr>
            <a:grpSpLocks noChangeAspect="1"/>
          </p:cNvGrpSpPr>
          <p:nvPr/>
        </p:nvGrpSpPr>
        <p:grpSpPr>
          <a:xfrm>
            <a:off x="5272262" y="4144052"/>
            <a:ext cx="2876400" cy="2160334"/>
            <a:chOff x="573473" y="2170140"/>
            <a:chExt cx="4514850" cy="3390900"/>
          </a:xfrm>
        </p:grpSpPr>
        <p:pic>
          <p:nvPicPr>
            <p:cNvPr id="1030" name="IPC1" descr="Related imag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3" y="2170140"/>
              <a:ext cx="45148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IPC" descr="Related image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746072"/>
              <a:ext cx="2819399" cy="116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71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111E-6 L 0.12031 0.0296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0.00069 L -0.17148 -0.0097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4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deo Lecture 16x9 Light Template" id="{9B038876-6117-C44D-A8E1-0C9F5A6D484A}" vid="{1BA50858-3F7D-8A4C-807F-EF4253F7F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Lecture 16x9 Light Template</Template>
  <TotalTime>6522</TotalTime>
  <Words>2357</Words>
  <Application>Microsoft Office PowerPoint</Application>
  <PresentationFormat>Widescreen</PresentationFormat>
  <Paragraphs>388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ＭＳ Ｐゴシック</vt:lpstr>
      <vt:lpstr>Arial</vt:lpstr>
      <vt:lpstr>Calibri</vt:lpstr>
      <vt:lpstr>Comic Sans MS</vt:lpstr>
      <vt:lpstr>Courier New</vt:lpstr>
      <vt:lpstr>Gill Sans MT</vt:lpstr>
      <vt:lpstr>Roboto Condensed</vt:lpstr>
      <vt:lpstr>Roboto Condensed Light</vt:lpstr>
      <vt:lpstr>Segoe UI Black</vt:lpstr>
      <vt:lpstr>Tahoma</vt:lpstr>
      <vt:lpstr>Times New Roman</vt:lpstr>
      <vt:lpstr>Wingdings</vt:lpstr>
      <vt:lpstr>Wingdings 2</vt:lpstr>
      <vt:lpstr>Wingdings 3</vt:lpstr>
      <vt:lpstr>ZapfDingbats</vt:lpstr>
      <vt:lpstr>VIdeo Lecture 16x9 Light Template</vt:lpstr>
      <vt:lpstr>Unit-2: Application Layer</vt:lpstr>
      <vt:lpstr>PowerPoint Presentation</vt:lpstr>
      <vt:lpstr>Network Applications</vt:lpstr>
      <vt:lpstr>Network Applications</vt:lpstr>
      <vt:lpstr>Network Applications - Examples</vt:lpstr>
      <vt:lpstr>Network Application Architecture</vt:lpstr>
      <vt:lpstr>Client-Server Architecture</vt:lpstr>
      <vt:lpstr>P2P Architecture</vt:lpstr>
      <vt:lpstr>Process Communicating</vt:lpstr>
      <vt:lpstr>Socket</vt:lpstr>
      <vt:lpstr>Transport Services to Applications</vt:lpstr>
      <vt:lpstr>Transport Services to Applications</vt:lpstr>
      <vt:lpstr>Transport Services to Applications</vt:lpstr>
      <vt:lpstr>Internet Transport Protocols Services</vt:lpstr>
      <vt:lpstr>Internet Applications</vt:lpstr>
      <vt:lpstr>Web &amp; HTTP</vt:lpstr>
      <vt:lpstr>Web </vt:lpstr>
      <vt:lpstr>Web and HTTP</vt:lpstr>
      <vt:lpstr>HTTP</vt:lpstr>
      <vt:lpstr>HTTP – Cont…</vt:lpstr>
      <vt:lpstr>HTTP - Cont...</vt:lpstr>
      <vt:lpstr>Non-persistent HTTP &amp; Persistent HTTP Connection </vt:lpstr>
      <vt:lpstr>Non-persistent &amp; Persistent Connection</vt:lpstr>
      <vt:lpstr>Non-persistent HTTP</vt:lpstr>
      <vt:lpstr>Non-persistent HTTP – Cont.…</vt:lpstr>
      <vt:lpstr>Non-persistent HTTP: Response time</vt:lpstr>
      <vt:lpstr>Persistent HTTP</vt:lpstr>
      <vt:lpstr>HTTP Message Format</vt:lpstr>
      <vt:lpstr>HTTP Request Message</vt:lpstr>
      <vt:lpstr>HTTP Request Message - Format</vt:lpstr>
      <vt:lpstr>HTTP Response Message</vt:lpstr>
      <vt:lpstr>HTTP Response Message - Format</vt:lpstr>
      <vt:lpstr>HTTP Response Status Codes</vt:lpstr>
      <vt:lpstr>Outline - Summary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Maulik Trivedi</dc:creator>
  <cp:lastModifiedBy>umesh patel</cp:lastModifiedBy>
  <cp:revision>133</cp:revision>
  <dcterms:created xsi:type="dcterms:W3CDTF">2020-06-29T07:50:49Z</dcterms:created>
  <dcterms:modified xsi:type="dcterms:W3CDTF">2021-08-14T15:22:51Z</dcterms:modified>
</cp:coreProperties>
</file>